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4"/>
  </p:sldMasterIdLst>
  <p:notesMasterIdLst>
    <p:notesMasterId r:id="rId33"/>
  </p:notesMasterIdLst>
  <p:sldIdLst>
    <p:sldId id="386" r:id="rId5"/>
    <p:sldId id="387" r:id="rId6"/>
    <p:sldId id="422" r:id="rId7"/>
    <p:sldId id="418" r:id="rId8"/>
    <p:sldId id="419" r:id="rId9"/>
    <p:sldId id="453" r:id="rId10"/>
    <p:sldId id="394" r:id="rId11"/>
    <p:sldId id="267" r:id="rId12"/>
    <p:sldId id="276" r:id="rId13"/>
    <p:sldId id="400" r:id="rId14"/>
    <p:sldId id="399" r:id="rId15"/>
    <p:sldId id="401" r:id="rId16"/>
    <p:sldId id="277" r:id="rId17"/>
    <p:sldId id="402" r:id="rId18"/>
    <p:sldId id="393" r:id="rId19"/>
    <p:sldId id="420" r:id="rId20"/>
    <p:sldId id="421" r:id="rId21"/>
    <p:sldId id="407" r:id="rId22"/>
    <p:sldId id="425" r:id="rId23"/>
    <p:sldId id="448" r:id="rId24"/>
    <p:sldId id="423" r:id="rId25"/>
    <p:sldId id="405" r:id="rId26"/>
    <p:sldId id="432" r:id="rId27"/>
    <p:sldId id="431" r:id="rId28"/>
    <p:sldId id="397" r:id="rId29"/>
    <p:sldId id="398" r:id="rId30"/>
    <p:sldId id="382" r:id="rId31"/>
    <p:sldId id="368" r:id="rId32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98F"/>
    <a:srgbClr val="EF6139"/>
    <a:srgbClr val="F7E1D4"/>
    <a:srgbClr val="F0623A"/>
    <a:srgbClr val="487A8F"/>
    <a:srgbClr val="3A667D"/>
    <a:srgbClr val="E44829"/>
    <a:srgbClr val="35AA3A"/>
    <a:srgbClr val="91B4AD"/>
    <a:srgbClr val="009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93334-87F7-4A68-BAB1-160BE0FE7548}" v="43" dt="2021-04-22T10:07:36.949"/>
    <p1510:client id="{EB020CC9-CBB6-45CC-92CE-D2D8B65294E4}" v="14" dt="2021-04-22T10:03:15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llanmörkt format 3 - 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  Ameln" userId="422f99df-b73c-4673-85f0-43a6db984eab" providerId="ADAL" clId="{EB020CC9-CBB6-45CC-92CE-D2D8B65294E4}"/>
    <pc:docChg chg="undo custSel addSld delSld modSld sldOrd">
      <pc:chgData name="Sanna  Ameln" userId="422f99df-b73c-4673-85f0-43a6db984eab" providerId="ADAL" clId="{EB020CC9-CBB6-45CC-92CE-D2D8B65294E4}" dt="2021-04-22T10:04:15.561" v="589" actId="403"/>
      <pc:docMkLst>
        <pc:docMk/>
      </pc:docMkLst>
      <pc:sldChg chg="addSp modSp mod">
        <pc:chgData name="Sanna  Ameln" userId="422f99df-b73c-4673-85f0-43a6db984eab" providerId="ADAL" clId="{EB020CC9-CBB6-45CC-92CE-D2D8B65294E4}" dt="2021-04-22T10:02:44.562" v="580" actId="20577"/>
        <pc:sldMkLst>
          <pc:docMk/>
          <pc:sldMk cId="3935363271" sldId="276"/>
        </pc:sldMkLst>
        <pc:spChg chg="add mod">
          <ac:chgData name="Sanna  Ameln" userId="422f99df-b73c-4673-85f0-43a6db984eab" providerId="ADAL" clId="{EB020CC9-CBB6-45CC-92CE-D2D8B65294E4}" dt="2021-04-22T10:02:44.562" v="580" actId="20577"/>
          <ac:spMkLst>
            <pc:docMk/>
            <pc:sldMk cId="3935363271" sldId="276"/>
            <ac:spMk id="7" creationId="{437B747A-525B-462B-A8C3-CA6EAD11F9C6}"/>
          </ac:spMkLst>
        </pc:spChg>
      </pc:sldChg>
      <pc:sldChg chg="addSp modSp">
        <pc:chgData name="Sanna  Ameln" userId="422f99df-b73c-4673-85f0-43a6db984eab" providerId="ADAL" clId="{EB020CC9-CBB6-45CC-92CE-D2D8B65294E4}" dt="2021-04-22T10:03:11.960" v="584"/>
        <pc:sldMkLst>
          <pc:docMk/>
          <pc:sldMk cId="17727752" sldId="277"/>
        </pc:sldMkLst>
        <pc:spChg chg="add mod">
          <ac:chgData name="Sanna  Ameln" userId="422f99df-b73c-4673-85f0-43a6db984eab" providerId="ADAL" clId="{EB020CC9-CBB6-45CC-92CE-D2D8B65294E4}" dt="2021-04-22T10:03:11.960" v="584"/>
          <ac:spMkLst>
            <pc:docMk/>
            <pc:sldMk cId="17727752" sldId="277"/>
            <ac:spMk id="5" creationId="{E39DDAB3-A00F-49CE-A026-6A9C7DBF1E80}"/>
          </ac:spMkLst>
        </pc:spChg>
      </pc:sldChg>
      <pc:sldChg chg="modSp mod">
        <pc:chgData name="Sanna  Ameln" userId="422f99df-b73c-4673-85f0-43a6db984eab" providerId="ADAL" clId="{EB020CC9-CBB6-45CC-92CE-D2D8B65294E4}" dt="2021-04-22T10:01:29.720" v="570" actId="1076"/>
        <pc:sldMkLst>
          <pc:docMk/>
          <pc:sldMk cId="2085952343" sldId="368"/>
        </pc:sldMkLst>
        <pc:spChg chg="mod">
          <ac:chgData name="Sanna  Ameln" userId="422f99df-b73c-4673-85f0-43a6db984eab" providerId="ADAL" clId="{EB020CC9-CBB6-45CC-92CE-D2D8B65294E4}" dt="2021-04-22T10:01:29.720" v="570" actId="1076"/>
          <ac:spMkLst>
            <pc:docMk/>
            <pc:sldMk cId="2085952343" sldId="368"/>
            <ac:spMk id="3" creationId="{5EA57302-D526-473B-9AFE-8F1B108F1732}"/>
          </ac:spMkLst>
        </pc:spChg>
      </pc:sldChg>
      <pc:sldChg chg="addSp delSp modSp">
        <pc:chgData name="Sanna  Ameln" userId="422f99df-b73c-4673-85f0-43a6db984eab" providerId="ADAL" clId="{EB020CC9-CBB6-45CC-92CE-D2D8B65294E4}" dt="2021-04-22T10:03:15.224" v="586"/>
        <pc:sldMkLst>
          <pc:docMk/>
          <pc:sldMk cId="2764456744" sldId="393"/>
        </pc:sldMkLst>
        <pc:spChg chg="add del mod">
          <ac:chgData name="Sanna  Ameln" userId="422f99df-b73c-4673-85f0-43a6db984eab" providerId="ADAL" clId="{EB020CC9-CBB6-45CC-92CE-D2D8B65294E4}" dt="2021-04-22T10:03:15.224" v="586"/>
          <ac:spMkLst>
            <pc:docMk/>
            <pc:sldMk cId="2764456744" sldId="393"/>
            <ac:spMk id="8" creationId="{FC2AD3D6-8C5E-4B9C-87E5-5231A90C3CFC}"/>
          </ac:spMkLst>
        </pc:spChg>
      </pc:sldChg>
      <pc:sldChg chg="addSp delSp modSp mod">
        <pc:chgData name="Sanna  Ameln" userId="422f99df-b73c-4673-85f0-43a6db984eab" providerId="ADAL" clId="{EB020CC9-CBB6-45CC-92CE-D2D8B65294E4}" dt="2021-04-22T10:04:06.347" v="588" actId="403"/>
        <pc:sldMkLst>
          <pc:docMk/>
          <pc:sldMk cId="2072892241" sldId="397"/>
        </pc:sldMkLst>
        <pc:spChg chg="add del mod">
          <ac:chgData name="Sanna  Ameln" userId="422f99df-b73c-4673-85f0-43a6db984eab" providerId="ADAL" clId="{EB020CC9-CBB6-45CC-92CE-D2D8B65294E4}" dt="2021-04-22T09:57:47.103" v="456" actId="478"/>
          <ac:spMkLst>
            <pc:docMk/>
            <pc:sldMk cId="2072892241" sldId="397"/>
            <ac:spMk id="5" creationId="{59C5FDFA-ACB9-4D39-8FC9-F5715830E719}"/>
          </ac:spMkLst>
        </pc:spChg>
        <pc:spChg chg="add mod">
          <ac:chgData name="Sanna  Ameln" userId="422f99df-b73c-4673-85f0-43a6db984eab" providerId="ADAL" clId="{EB020CC9-CBB6-45CC-92CE-D2D8B65294E4}" dt="2021-04-22T09:56:54.261" v="455" actId="20577"/>
          <ac:spMkLst>
            <pc:docMk/>
            <pc:sldMk cId="2072892241" sldId="397"/>
            <ac:spMk id="6" creationId="{52E49045-D44F-4A3B-9AC1-D9D3F67E8345}"/>
          </ac:spMkLst>
        </pc:spChg>
        <pc:spChg chg="mod">
          <ac:chgData name="Sanna  Ameln" userId="422f99df-b73c-4673-85f0-43a6db984eab" providerId="ADAL" clId="{EB020CC9-CBB6-45CC-92CE-D2D8B65294E4}" dt="2021-04-22T10:04:06.347" v="588" actId="403"/>
          <ac:spMkLst>
            <pc:docMk/>
            <pc:sldMk cId="2072892241" sldId="397"/>
            <ac:spMk id="84" creationId="{26201339-4B30-487B-812C-9A116AB0F3DE}"/>
          </ac:spMkLst>
        </pc:spChg>
      </pc:sldChg>
      <pc:sldChg chg="addSp delSp modSp mod">
        <pc:chgData name="Sanna  Ameln" userId="422f99df-b73c-4673-85f0-43a6db984eab" providerId="ADAL" clId="{EB020CC9-CBB6-45CC-92CE-D2D8B65294E4}" dt="2021-04-22T10:04:15.561" v="589" actId="403"/>
        <pc:sldMkLst>
          <pc:docMk/>
          <pc:sldMk cId="3758902597" sldId="398"/>
        </pc:sldMkLst>
        <pc:spChg chg="add del mod">
          <ac:chgData name="Sanna  Ameln" userId="422f99df-b73c-4673-85f0-43a6db984eab" providerId="ADAL" clId="{EB020CC9-CBB6-45CC-92CE-D2D8B65294E4}" dt="2021-04-22T09:58:07.030" v="458"/>
          <ac:spMkLst>
            <pc:docMk/>
            <pc:sldMk cId="3758902597" sldId="398"/>
            <ac:spMk id="4" creationId="{AADC24FC-4064-4030-BF52-F57FCD005F3E}"/>
          </ac:spMkLst>
        </pc:spChg>
        <pc:spChg chg="add del mod">
          <ac:chgData name="Sanna  Ameln" userId="422f99df-b73c-4673-85f0-43a6db984eab" providerId="ADAL" clId="{EB020CC9-CBB6-45CC-92CE-D2D8B65294E4}" dt="2021-04-22T09:58:52.908" v="504" actId="478"/>
          <ac:spMkLst>
            <pc:docMk/>
            <pc:sldMk cId="3758902597" sldId="398"/>
            <ac:spMk id="6" creationId="{D8472AD5-5512-4AF5-9363-C0597622AD7F}"/>
          </ac:spMkLst>
        </pc:spChg>
        <pc:spChg chg="add mod">
          <ac:chgData name="Sanna  Ameln" userId="422f99df-b73c-4673-85f0-43a6db984eab" providerId="ADAL" clId="{EB020CC9-CBB6-45CC-92CE-D2D8B65294E4}" dt="2021-04-22T09:58:49.759" v="503" actId="20577"/>
          <ac:spMkLst>
            <pc:docMk/>
            <pc:sldMk cId="3758902597" sldId="398"/>
            <ac:spMk id="7" creationId="{CC8E64A0-1825-4172-97C8-2F107C2B2696}"/>
          </ac:spMkLst>
        </pc:spChg>
        <pc:spChg chg="mod">
          <ac:chgData name="Sanna  Ameln" userId="422f99df-b73c-4673-85f0-43a6db984eab" providerId="ADAL" clId="{EB020CC9-CBB6-45CC-92CE-D2D8B65294E4}" dt="2021-04-22T10:04:15.561" v="589" actId="403"/>
          <ac:spMkLst>
            <pc:docMk/>
            <pc:sldMk cId="3758902597" sldId="398"/>
            <ac:spMk id="84" creationId="{26201339-4B30-487B-812C-9A116AB0F3DE}"/>
          </ac:spMkLst>
        </pc:spChg>
      </pc:sldChg>
      <pc:sldChg chg="addSp modSp">
        <pc:chgData name="Sanna  Ameln" userId="422f99df-b73c-4673-85f0-43a6db984eab" providerId="ADAL" clId="{EB020CC9-CBB6-45CC-92CE-D2D8B65294E4}" dt="2021-04-22T10:03:08.971" v="582"/>
        <pc:sldMkLst>
          <pc:docMk/>
          <pc:sldMk cId="3277198294" sldId="399"/>
        </pc:sldMkLst>
        <pc:spChg chg="add mod">
          <ac:chgData name="Sanna  Ameln" userId="422f99df-b73c-4673-85f0-43a6db984eab" providerId="ADAL" clId="{EB020CC9-CBB6-45CC-92CE-D2D8B65294E4}" dt="2021-04-22T10:03:08.971" v="582"/>
          <ac:spMkLst>
            <pc:docMk/>
            <pc:sldMk cId="3277198294" sldId="399"/>
            <ac:spMk id="7" creationId="{B0184390-A2A4-4BD6-BF52-F34FA6F57039}"/>
          </ac:spMkLst>
        </pc:spChg>
      </pc:sldChg>
      <pc:sldChg chg="addSp modSp">
        <pc:chgData name="Sanna  Ameln" userId="422f99df-b73c-4673-85f0-43a6db984eab" providerId="ADAL" clId="{EB020CC9-CBB6-45CC-92CE-D2D8B65294E4}" dt="2021-04-22T10:03:06.794" v="581"/>
        <pc:sldMkLst>
          <pc:docMk/>
          <pc:sldMk cId="1970586843" sldId="400"/>
        </pc:sldMkLst>
        <pc:spChg chg="add mod">
          <ac:chgData name="Sanna  Ameln" userId="422f99df-b73c-4673-85f0-43a6db984eab" providerId="ADAL" clId="{EB020CC9-CBB6-45CC-92CE-D2D8B65294E4}" dt="2021-04-22T10:03:06.794" v="581"/>
          <ac:spMkLst>
            <pc:docMk/>
            <pc:sldMk cId="1970586843" sldId="400"/>
            <ac:spMk id="7" creationId="{FD7C8982-2213-4AC0-A351-58C3C86CFBE7}"/>
          </ac:spMkLst>
        </pc:spChg>
      </pc:sldChg>
      <pc:sldChg chg="addSp modSp">
        <pc:chgData name="Sanna  Ameln" userId="422f99df-b73c-4673-85f0-43a6db984eab" providerId="ADAL" clId="{EB020CC9-CBB6-45CC-92CE-D2D8B65294E4}" dt="2021-04-22T10:03:10.748" v="583"/>
        <pc:sldMkLst>
          <pc:docMk/>
          <pc:sldMk cId="2740173812" sldId="401"/>
        </pc:sldMkLst>
        <pc:spChg chg="add mod">
          <ac:chgData name="Sanna  Ameln" userId="422f99df-b73c-4673-85f0-43a6db984eab" providerId="ADAL" clId="{EB020CC9-CBB6-45CC-92CE-D2D8B65294E4}" dt="2021-04-22T10:03:10.748" v="583"/>
          <ac:spMkLst>
            <pc:docMk/>
            <pc:sldMk cId="2740173812" sldId="401"/>
            <ac:spMk id="8" creationId="{8017F06F-04FE-4656-8488-0B9BB9B7BE7D}"/>
          </ac:spMkLst>
        </pc:spChg>
      </pc:sldChg>
      <pc:sldChg chg="del">
        <pc:chgData name="Sanna  Ameln" userId="422f99df-b73c-4673-85f0-43a6db984eab" providerId="ADAL" clId="{EB020CC9-CBB6-45CC-92CE-D2D8B65294E4}" dt="2021-04-22T09:51:48.336" v="216" actId="47"/>
        <pc:sldMkLst>
          <pc:docMk/>
          <pc:sldMk cId="4185884559" sldId="404"/>
        </pc:sldMkLst>
      </pc:sldChg>
      <pc:sldChg chg="addSp delSp mod">
        <pc:chgData name="Sanna  Ameln" userId="422f99df-b73c-4673-85f0-43a6db984eab" providerId="ADAL" clId="{EB020CC9-CBB6-45CC-92CE-D2D8B65294E4}" dt="2021-04-22T09:52:03.970" v="218" actId="478"/>
        <pc:sldMkLst>
          <pc:docMk/>
          <pc:sldMk cId="3653740415" sldId="405"/>
        </pc:sldMkLst>
        <pc:spChg chg="add del">
          <ac:chgData name="Sanna  Ameln" userId="422f99df-b73c-4673-85f0-43a6db984eab" providerId="ADAL" clId="{EB020CC9-CBB6-45CC-92CE-D2D8B65294E4}" dt="2021-04-22T09:52:03.970" v="218" actId="478"/>
          <ac:spMkLst>
            <pc:docMk/>
            <pc:sldMk cId="3653740415" sldId="405"/>
            <ac:spMk id="7" creationId="{2AEE3000-BEC3-43D8-9BFC-303A3B9A7722}"/>
          </ac:spMkLst>
        </pc:spChg>
        <pc:spChg chg="add del">
          <ac:chgData name="Sanna  Ameln" userId="422f99df-b73c-4673-85f0-43a6db984eab" providerId="ADAL" clId="{EB020CC9-CBB6-45CC-92CE-D2D8B65294E4}" dt="2021-04-22T09:52:02.301" v="217" actId="478"/>
          <ac:spMkLst>
            <pc:docMk/>
            <pc:sldMk cId="3653740415" sldId="405"/>
            <ac:spMk id="8" creationId="{C8D2328B-FECC-47AB-8268-89931236F29D}"/>
          </ac:spMkLst>
        </pc:spChg>
      </pc:sldChg>
      <pc:sldChg chg="add del">
        <pc:chgData name="Sanna  Ameln" userId="422f99df-b73c-4673-85f0-43a6db984eab" providerId="ADAL" clId="{EB020CC9-CBB6-45CC-92CE-D2D8B65294E4}" dt="2021-04-22T09:47:22.707" v="20" actId="47"/>
        <pc:sldMkLst>
          <pc:docMk/>
          <pc:sldMk cId="2144738956" sldId="412"/>
        </pc:sldMkLst>
      </pc:sldChg>
      <pc:sldChg chg="del">
        <pc:chgData name="Sanna  Ameln" userId="422f99df-b73c-4673-85f0-43a6db984eab" providerId="ADAL" clId="{EB020CC9-CBB6-45CC-92CE-D2D8B65294E4}" dt="2021-04-22T09:46:10.259" v="4" actId="47"/>
        <pc:sldMkLst>
          <pc:docMk/>
          <pc:sldMk cId="2452989908" sldId="413"/>
        </pc:sldMkLst>
      </pc:sldChg>
      <pc:sldChg chg="del">
        <pc:chgData name="Sanna  Ameln" userId="422f99df-b73c-4673-85f0-43a6db984eab" providerId="ADAL" clId="{EB020CC9-CBB6-45CC-92CE-D2D8B65294E4}" dt="2021-04-22T09:46:09.458" v="3" actId="47"/>
        <pc:sldMkLst>
          <pc:docMk/>
          <pc:sldMk cId="103349865" sldId="414"/>
        </pc:sldMkLst>
      </pc:sldChg>
      <pc:sldChg chg="ord">
        <pc:chgData name="Sanna  Ameln" userId="422f99df-b73c-4673-85f0-43a6db984eab" providerId="ADAL" clId="{EB020CC9-CBB6-45CC-92CE-D2D8B65294E4}" dt="2021-04-22T09:47:36.068" v="24"/>
        <pc:sldMkLst>
          <pc:docMk/>
          <pc:sldMk cId="1603241580" sldId="423"/>
        </pc:sldMkLst>
      </pc:sldChg>
      <pc:sldChg chg="addSp modSp add del mod ord">
        <pc:chgData name="Sanna  Ameln" userId="422f99df-b73c-4673-85f0-43a6db984eab" providerId="ADAL" clId="{EB020CC9-CBB6-45CC-92CE-D2D8B65294E4}" dt="2021-04-22T09:54:33.725" v="373" actId="20577"/>
        <pc:sldMkLst>
          <pc:docMk/>
          <pc:sldMk cId="2923683611" sldId="431"/>
        </pc:sldMkLst>
        <pc:spChg chg="mod">
          <ac:chgData name="Sanna  Ameln" userId="422f99df-b73c-4673-85f0-43a6db984eab" providerId="ADAL" clId="{EB020CC9-CBB6-45CC-92CE-D2D8B65294E4}" dt="2021-04-22T09:53:04.411" v="327" actId="20577"/>
          <ac:spMkLst>
            <pc:docMk/>
            <pc:sldMk cId="2923683611" sldId="431"/>
            <ac:spMk id="3" creationId="{98D70A4F-A8C9-42E6-B894-ED04572F1EF4}"/>
          </ac:spMkLst>
        </pc:spChg>
        <pc:spChg chg="add mod">
          <ac:chgData name="Sanna  Ameln" userId="422f99df-b73c-4673-85f0-43a6db984eab" providerId="ADAL" clId="{EB020CC9-CBB6-45CC-92CE-D2D8B65294E4}" dt="2021-04-22T09:54:33.725" v="373" actId="20577"/>
          <ac:spMkLst>
            <pc:docMk/>
            <pc:sldMk cId="2923683611" sldId="431"/>
            <ac:spMk id="5" creationId="{B7C68C9D-D476-42EB-AE3F-1214ED71C971}"/>
          </ac:spMkLst>
        </pc:spChg>
      </pc:sldChg>
      <pc:sldChg chg="modSp mod ord">
        <pc:chgData name="Sanna  Ameln" userId="422f99df-b73c-4673-85f0-43a6db984eab" providerId="ADAL" clId="{EB020CC9-CBB6-45CC-92CE-D2D8B65294E4}" dt="2021-04-22T10:03:56.398" v="587" actId="403"/>
        <pc:sldMkLst>
          <pc:docMk/>
          <pc:sldMk cId="3704261796" sldId="432"/>
        </pc:sldMkLst>
        <pc:spChg chg="mod">
          <ac:chgData name="Sanna  Ameln" userId="422f99df-b73c-4673-85f0-43a6db984eab" providerId="ADAL" clId="{EB020CC9-CBB6-45CC-92CE-D2D8B65294E4}" dt="2021-04-22T10:03:56.398" v="587" actId="403"/>
          <ac:spMkLst>
            <pc:docMk/>
            <pc:sldMk cId="3704261796" sldId="432"/>
            <ac:spMk id="3" creationId="{98D70A4F-A8C9-42E6-B894-ED04572F1EF4}"/>
          </ac:spMkLst>
        </pc:spChg>
      </pc:sldChg>
      <pc:sldChg chg="add del">
        <pc:chgData name="Sanna  Ameln" userId="422f99df-b73c-4673-85f0-43a6db984eab" providerId="ADAL" clId="{EB020CC9-CBB6-45CC-92CE-D2D8B65294E4}" dt="2021-04-22T09:47:21.289" v="19" actId="47"/>
        <pc:sldMkLst>
          <pc:docMk/>
          <pc:sldMk cId="1731094577" sldId="433"/>
        </pc:sldMkLst>
      </pc:sldChg>
      <pc:sldChg chg="add del">
        <pc:chgData name="Sanna  Ameln" userId="422f99df-b73c-4673-85f0-43a6db984eab" providerId="ADAL" clId="{EB020CC9-CBB6-45CC-92CE-D2D8B65294E4}" dt="2021-04-22T09:46:08.454" v="2" actId="47"/>
        <pc:sldMkLst>
          <pc:docMk/>
          <pc:sldMk cId="1596365980" sldId="434"/>
        </pc:sldMkLst>
      </pc:sldChg>
      <pc:sldChg chg="del">
        <pc:chgData name="Sanna  Ameln" userId="422f99df-b73c-4673-85f0-43a6db984eab" providerId="ADAL" clId="{EB020CC9-CBB6-45CC-92CE-D2D8B65294E4}" dt="2021-04-22T09:46:11.345" v="5" actId="47"/>
        <pc:sldMkLst>
          <pc:docMk/>
          <pc:sldMk cId="1573743053" sldId="444"/>
        </pc:sldMkLst>
      </pc:sldChg>
      <pc:sldChg chg="addSp modSp mod">
        <pc:chgData name="Sanna  Ameln" userId="422f99df-b73c-4673-85f0-43a6db984eab" providerId="ADAL" clId="{EB020CC9-CBB6-45CC-92CE-D2D8B65294E4}" dt="2021-04-22T09:51:44.077" v="215" actId="20577"/>
        <pc:sldMkLst>
          <pc:docMk/>
          <pc:sldMk cId="3045080272" sldId="448"/>
        </pc:sldMkLst>
        <pc:spChg chg="mod">
          <ac:chgData name="Sanna  Ameln" userId="422f99df-b73c-4673-85f0-43a6db984eab" providerId="ADAL" clId="{EB020CC9-CBB6-45CC-92CE-D2D8B65294E4}" dt="2021-04-22T09:51:44.077" v="215" actId="20577"/>
          <ac:spMkLst>
            <pc:docMk/>
            <pc:sldMk cId="3045080272" sldId="448"/>
            <ac:spMk id="4" creationId="{2AE6371B-8E1F-4905-B380-35121DDA7248}"/>
          </ac:spMkLst>
        </pc:spChg>
        <pc:spChg chg="add mod">
          <ac:chgData name="Sanna  Ameln" userId="422f99df-b73c-4673-85f0-43a6db984eab" providerId="ADAL" clId="{EB020CC9-CBB6-45CC-92CE-D2D8B65294E4}" dt="2021-04-22T09:51:18.183" v="197" actId="3626"/>
          <ac:spMkLst>
            <pc:docMk/>
            <pc:sldMk cId="3045080272" sldId="448"/>
            <ac:spMk id="11" creationId="{D7F572B7-7709-4A93-AFC9-23BFCD3009E7}"/>
          </ac:spMkLst>
        </pc:spChg>
      </pc:sldChg>
      <pc:sldChg chg="modSp mod">
        <pc:chgData name="Sanna  Ameln" userId="422f99df-b73c-4673-85f0-43a6db984eab" providerId="ADAL" clId="{EB020CC9-CBB6-45CC-92CE-D2D8B65294E4}" dt="2021-04-22T10:02:06" v="571" actId="20577"/>
        <pc:sldMkLst>
          <pc:docMk/>
          <pc:sldMk cId="327059694" sldId="453"/>
        </pc:sldMkLst>
        <pc:spChg chg="mod">
          <ac:chgData name="Sanna  Ameln" userId="422f99df-b73c-4673-85f0-43a6db984eab" providerId="ADAL" clId="{EB020CC9-CBB6-45CC-92CE-D2D8B65294E4}" dt="2021-04-22T10:02:06" v="571" actId="20577"/>
          <ac:spMkLst>
            <pc:docMk/>
            <pc:sldMk cId="327059694" sldId="453"/>
            <ac:spMk id="19" creationId="{D7805F32-0C1E-4D95-B770-2A3C747535A0}"/>
          </ac:spMkLst>
        </pc:spChg>
      </pc:sldChg>
    </pc:docChg>
  </pc:docChgLst>
  <pc:docChgLst>
    <pc:chgData name="Sanna  Ameln" userId="S::sanna.ameln@svensktfriluftsliv.se::422f99df-b73c-4673-85f0-43a6db984eab" providerId="AD" clId="Web-{57393334-87F7-4A68-BAB1-160BE0FE7548}"/>
    <pc:docChg chg="modSld">
      <pc:chgData name="Sanna  Ameln" userId="S::sanna.ameln@svensktfriluftsliv.se::422f99df-b73c-4673-85f0-43a6db984eab" providerId="AD" clId="Web-{57393334-87F7-4A68-BAB1-160BE0FE7548}" dt="2021-04-22T10:07:36.949" v="20" actId="20577"/>
      <pc:docMkLst>
        <pc:docMk/>
      </pc:docMkLst>
      <pc:sldChg chg="modSp">
        <pc:chgData name="Sanna  Ameln" userId="S::sanna.ameln@svensktfriluftsliv.se::422f99df-b73c-4673-85f0-43a6db984eab" providerId="AD" clId="Web-{57393334-87F7-4A68-BAB1-160BE0FE7548}" dt="2021-04-22T10:07:36.949" v="20" actId="20577"/>
        <pc:sldMkLst>
          <pc:docMk/>
          <pc:sldMk cId="401390225" sldId="386"/>
        </pc:sldMkLst>
        <pc:spChg chg="mod">
          <ac:chgData name="Sanna  Ameln" userId="S::sanna.ameln@svensktfriluftsliv.se::422f99df-b73c-4673-85f0-43a6db984eab" providerId="AD" clId="Web-{57393334-87F7-4A68-BAB1-160BE0FE7548}" dt="2021-04-22T10:07:36.949" v="20" actId="20577"/>
          <ac:spMkLst>
            <pc:docMk/>
            <pc:sldMk cId="401390225" sldId="386"/>
            <ac:spMk id="6" creationId="{7983AA44-9081-43F3-A344-D498E12E0A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08367-C993-41EA-BD9C-65226616F0CE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35DC7-F648-442F-85B7-C61294CC15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93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n3RBxKjw23Z6LO42HaZmn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911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82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033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2236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sv-SE" sz="1200"/>
              <a:t>19 maj - Hur lätt ska det vara att göra rätt? Om avfall i skyddad natur</a:t>
            </a:r>
          </a:p>
          <a:p>
            <a:pPr>
              <a:lnSpc>
                <a:spcPct val="110000"/>
              </a:lnSpc>
            </a:pPr>
            <a:r>
              <a:rPr lang="sv-SE" sz="1200"/>
              <a:t>2 juni - Trösklar och knep för nybörjare</a:t>
            </a:r>
          </a:p>
          <a:p>
            <a:pPr>
              <a:lnSpc>
                <a:spcPct val="110000"/>
              </a:lnSpc>
            </a:pPr>
            <a:r>
              <a:rPr lang="sv-SE" sz="1200"/>
              <a:t>1 september - Lärmiljö=närmiljö</a:t>
            </a:r>
          </a:p>
          <a:p>
            <a:pPr>
              <a:lnSpc>
                <a:spcPct val="110000"/>
              </a:lnSpc>
            </a:pPr>
            <a:r>
              <a:rPr lang="sv-SE" sz="1200"/>
              <a:t>3 november - Hälsoeffekter i vardagsnära miljö</a:t>
            </a:r>
          </a:p>
          <a:p>
            <a:pPr>
              <a:lnSpc>
                <a:spcPct val="110000"/>
              </a:lnSpc>
            </a:pPr>
            <a:r>
              <a:rPr lang="sv-SE" sz="1200"/>
              <a:t>December - Dialog friluftsliv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685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777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Filmerna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se </a:t>
            </a:r>
            <a:r>
              <a:rPr lang="en-US" err="1"/>
              <a:t>på</a:t>
            </a:r>
            <a:r>
              <a:rPr lang="en-US"/>
              <a:t> </a:t>
            </a:r>
            <a:r>
              <a:rPr lang="en-US">
                <a:hlinkClick r:id="rId3"/>
              </a:rPr>
              <a:t>projektets Youtube-kanal.</a:t>
            </a:r>
            <a:r>
              <a:rPr lang="en-US"/>
              <a:t> Filer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spridning</a:t>
            </a:r>
            <a:r>
              <a:rPr lang="en-US"/>
              <a:t> I </a:t>
            </a:r>
            <a:r>
              <a:rPr lang="en-US" err="1"/>
              <a:t>egna</a:t>
            </a:r>
            <a:r>
              <a:rPr lang="en-US"/>
              <a:t> </a:t>
            </a:r>
            <a:r>
              <a:rPr lang="en-US" err="1"/>
              <a:t>kanaler</a:t>
            </a:r>
            <a:r>
              <a:rPr lang="en-US"/>
              <a:t> – mejla sanna.ameln@svensktfriluftsliv.se </a:t>
            </a:r>
            <a:endParaRPr lang="en-US">
              <a:cs typeface="Calibri" panose="020F0502020204030204"/>
            </a:endParaRPr>
          </a:p>
          <a:p>
            <a:r>
              <a:rPr lang="en-US" b="1"/>
              <a:t> </a:t>
            </a:r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22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565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315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stor utsträckning ett kommunikationsprojekt.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848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Målgrupper är personer som är ovana vid att vara ute </a:t>
            </a:r>
          </a:p>
          <a:p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Bland annat utövar utrikesfödda friluftsliv mindre ofta än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inrikesfödda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Skolbarn</a:t>
            </a:r>
          </a:p>
          <a:p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kommunala, regionala och nationella politiker och tjänstemän på relevanta nationella myndigheter, rektorer </a:t>
            </a:r>
            <a:endParaRPr lang="sv-SE"/>
          </a:p>
          <a:p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53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>
                <a:latin typeface="Open Sans"/>
              </a:rPr>
              <a:t>Kunskap om allemansrätt och natur är begränsad och ekonomiska förutsättningarna för att komma ut är sämre. Här kan det också finnas hinder i kultur och tradition. </a:t>
            </a:r>
          </a:p>
          <a:p>
            <a:endParaRPr lang="sv-SE"/>
          </a:p>
          <a:p>
            <a:r>
              <a:rPr lang="sv-SE"/>
              <a:t>Barn konsumerar media på samma sätt som svenskfödda</a:t>
            </a:r>
          </a:p>
          <a:p>
            <a:r>
              <a:rPr lang="sv-SE"/>
              <a:t>Vuxna är beroende av sina barn för att förstå</a:t>
            </a:r>
          </a:p>
          <a:p>
            <a:r>
              <a:rPr lang="sv-SE"/>
              <a:t>Vuxna föredrar fysisk kommunikation:</a:t>
            </a:r>
          </a:p>
          <a:p>
            <a:pPr lvl="1"/>
            <a:r>
              <a:rPr lang="sv-SE"/>
              <a:t>Skyltar</a:t>
            </a:r>
          </a:p>
          <a:p>
            <a:pPr lvl="1"/>
            <a:r>
              <a:rPr lang="sv-SE"/>
              <a:t>Informationsmöten</a:t>
            </a:r>
          </a:p>
          <a:p>
            <a:pPr lvl="1"/>
            <a:r>
              <a:rPr lang="sv-SE"/>
              <a:t>Guidning på eget språk</a:t>
            </a:r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39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>
                <a:latin typeface="Open Sans"/>
              </a:rPr>
              <a:t>Kunskap om allemansrätt och natur är begränsad och ekonomiska förutsättningarna för att komma ut är sämre. Här kan det också finnas hinder i kultur och tradition. </a:t>
            </a:r>
          </a:p>
          <a:p>
            <a:endParaRPr lang="sv-SE"/>
          </a:p>
          <a:p>
            <a:r>
              <a:rPr lang="sv-SE"/>
              <a:t>Barn konsumerar media på samma sätt som svenskfödda</a:t>
            </a:r>
          </a:p>
          <a:p>
            <a:r>
              <a:rPr lang="sv-SE"/>
              <a:t>Vuxna är beroende av sina barn för att förstå</a:t>
            </a:r>
          </a:p>
          <a:p>
            <a:r>
              <a:rPr lang="sv-SE"/>
              <a:t>Vuxna föredrar fysisk kommunikation:</a:t>
            </a:r>
          </a:p>
          <a:p>
            <a:pPr lvl="1"/>
            <a:r>
              <a:rPr lang="sv-SE"/>
              <a:t>Skyltar</a:t>
            </a:r>
          </a:p>
          <a:p>
            <a:pPr lvl="1"/>
            <a:r>
              <a:rPr lang="sv-SE"/>
              <a:t>Informationsmöten</a:t>
            </a:r>
          </a:p>
          <a:p>
            <a:pPr lvl="1"/>
            <a:r>
              <a:rPr lang="sv-SE"/>
              <a:t>Guidning på eget språk</a:t>
            </a:r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87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För unga är friluftsliv tätt förknippat med utomhusaktiviteter såsom fotboll, cykling, </a:t>
            </a:r>
            <a:r>
              <a:rPr lang="sv-SE" err="1">
                <a:latin typeface="Open Sans"/>
              </a:rPr>
              <a:t>skating</a:t>
            </a:r>
            <a:r>
              <a:rPr lang="sv-SE">
                <a:latin typeface="Open Sans"/>
              </a:rPr>
              <a:t> eller promenader med familjen och den vanligaste miljön de refererar till är skog i nära stadsmiljö eller parken. Denna grupp upplever att de nyttjar friluftsliv genom att vara ute, vilket är ett annat sätt att se på friluftsliv än det traditionella</a:t>
            </a:r>
          </a:p>
          <a:p>
            <a:pPr>
              <a:lnSpc>
                <a:spcPct val="150000"/>
              </a:lnSpc>
            </a:pPr>
            <a:endParaRPr lang="sv-SE"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Den här gruppen använder inte Internet eller hemsidor för att söka information utan använder uteslutande </a:t>
            </a:r>
            <a:r>
              <a:rPr lang="sv-SE" err="1">
                <a:latin typeface="Open Sans"/>
              </a:rPr>
              <a:t>appar</a:t>
            </a:r>
            <a:r>
              <a:rPr lang="sv-SE">
                <a:latin typeface="Open Sans"/>
              </a:rPr>
              <a:t> och sociala plattformar. Gränsen mellan digital och verklig värld gör unga ingen skillnad på idag, och de rör sig gränslöst där emellan.</a:t>
            </a:r>
          </a:p>
          <a:p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58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För unga är friluftsliv tätt förknippat med utomhusaktiviteter såsom fotboll, cykling, </a:t>
            </a:r>
            <a:r>
              <a:rPr lang="sv-SE" err="1">
                <a:latin typeface="Open Sans"/>
              </a:rPr>
              <a:t>skating</a:t>
            </a:r>
            <a:r>
              <a:rPr lang="sv-SE">
                <a:latin typeface="Open Sans"/>
              </a:rPr>
              <a:t> eller promenader med familjen och den vanligaste miljön de refererar till är skog i nära stadsmiljö eller parken. Denna grupp upplever att de nyttjar friluftsliv genom att vara ute, vilket är ett annat sätt att se på friluftsliv än det traditionella</a:t>
            </a:r>
          </a:p>
          <a:p>
            <a:pPr>
              <a:lnSpc>
                <a:spcPct val="150000"/>
              </a:lnSpc>
            </a:pPr>
            <a:endParaRPr lang="sv-SE"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Den här gruppen använder inte Internet eller hemsidor för att söka information utan använder uteslutande </a:t>
            </a:r>
            <a:r>
              <a:rPr lang="sv-SE" err="1">
                <a:latin typeface="Open Sans"/>
              </a:rPr>
              <a:t>appar</a:t>
            </a:r>
            <a:r>
              <a:rPr lang="sv-SE">
                <a:latin typeface="Open Sans"/>
              </a:rPr>
              <a:t> och sociala plattformar. Gränsen mellan digital och verklig värld gör unga ingen skillnad på idag, och de rör sig gränslöst där emellan.</a:t>
            </a:r>
          </a:p>
          <a:p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74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786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Alla positiva effekter som forskningen påvisar ska fram till våra beslutsfattare. Genom att aktörer på friluftsmarknaden samverkar och skapar fler arenor för dialog, kan vi nå beslutsfattare. </a:t>
            </a:r>
          </a:p>
          <a:p>
            <a:endParaRPr lang="sv-SE"/>
          </a:p>
          <a:p>
            <a:r>
              <a:rPr lang="sv-SE"/>
              <a:t>Även dessa kan anta utmaningar och det är redan på G. Landshövdingsstafetten. Bara fantasin stoppar och vi är i början av en revolution.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35DC7-F648-442F-85B7-C61294CC151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9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7EC721-7708-4BAE-A705-E7304FD47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buClr>
                <a:srgbClr val="EF6139"/>
              </a:buClr>
              <a:defRPr/>
            </a:lvl1pPr>
            <a:lvl2pPr marL="685800" indent="-228600">
              <a:buClr>
                <a:srgbClr val="EF6139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EF6139"/>
              </a:buClr>
              <a:buFont typeface="Calibri" panose="020F0502020204030204" pitchFamily="34" charset="0"/>
              <a:buChar char="‒"/>
              <a:defRPr/>
            </a:lvl3pPr>
            <a:lvl4pPr>
              <a:buClr>
                <a:srgbClr val="EF6139"/>
              </a:buClr>
              <a:defRPr/>
            </a:lvl4pPr>
            <a:lvl5pPr>
              <a:buClr>
                <a:srgbClr val="EF6139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00BDE1-C04C-490F-B088-EF41FDCD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62BA112-3BED-4CAE-9EEF-2DC46375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861246-952A-4E6A-A996-55F5EE10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1B7044-8468-41B0-B224-CFBD6B3303A7}"/>
              </a:ext>
            </a:extLst>
          </p:cNvPr>
          <p:cNvSpPr/>
          <p:nvPr userDrawn="1"/>
        </p:nvSpPr>
        <p:spPr>
          <a:xfrm>
            <a:off x="0" y="6204018"/>
            <a:ext cx="12192000" cy="653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1C8CE31F-4E70-4714-9234-BA0A8E9B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4" y="6295299"/>
            <a:ext cx="2448672" cy="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57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F6139"/>
              </a:buClr>
              <a:defRPr/>
            </a:lvl1pPr>
            <a:lvl2pPr marL="685800" indent="-228600">
              <a:buClr>
                <a:srgbClr val="EF6139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EF6139"/>
              </a:buClr>
              <a:buFont typeface="Calibri" panose="020F0502020204030204" pitchFamily="34" charset="0"/>
              <a:buChar char="‒"/>
              <a:defRPr/>
            </a:lvl3pPr>
            <a:lvl4pPr>
              <a:buClr>
                <a:srgbClr val="EF6139"/>
              </a:buClr>
              <a:defRPr/>
            </a:lvl4pPr>
            <a:lvl5pPr>
              <a:buClr>
                <a:srgbClr val="EF6139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6C23850-0716-46ED-9177-EDFB9779C808}"/>
              </a:ext>
            </a:extLst>
          </p:cNvPr>
          <p:cNvSpPr/>
          <p:nvPr userDrawn="1"/>
        </p:nvSpPr>
        <p:spPr>
          <a:xfrm>
            <a:off x="0" y="6204018"/>
            <a:ext cx="12192000" cy="653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35DDABB7-6713-4E85-B191-45ACE79D2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4" y="6295299"/>
            <a:ext cx="2448672" cy="4714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57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EF6139"/>
              </a:buClr>
              <a:defRPr/>
            </a:lvl1pPr>
            <a:lvl2pPr marL="685800" indent="-228600">
              <a:buClr>
                <a:srgbClr val="EF6139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EF6139"/>
              </a:buClr>
              <a:buFont typeface="Calibri" panose="020F0502020204030204" pitchFamily="34" charset="0"/>
              <a:buChar char="‒"/>
              <a:defRPr/>
            </a:lvl3pPr>
            <a:lvl4pPr>
              <a:buClr>
                <a:srgbClr val="EF6139"/>
              </a:buClr>
              <a:defRPr/>
            </a:lvl4pPr>
            <a:lvl5pPr>
              <a:buClr>
                <a:srgbClr val="EF6139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8C13A90-8E96-4CC4-9F17-21AD984CA2CB}"/>
              </a:ext>
            </a:extLst>
          </p:cNvPr>
          <p:cNvSpPr/>
          <p:nvPr userDrawn="1"/>
        </p:nvSpPr>
        <p:spPr>
          <a:xfrm>
            <a:off x="0" y="6204018"/>
            <a:ext cx="12192000" cy="653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BA0035B3-D0F9-4D4D-BBC3-B80EA23C9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4" y="6295299"/>
            <a:ext cx="2448672" cy="471419"/>
          </a:xfrm>
          <a:prstGeom prst="rect">
            <a:avLst/>
          </a:prstGeom>
          <a:ln>
            <a:noFill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E3025A-D63D-4A56-B9FA-0BDCC7F9C4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EF6139"/>
              </a:buClr>
              <a:defRPr/>
            </a:lvl1pPr>
            <a:lvl2pPr marL="685800" indent="-228600">
              <a:buClr>
                <a:srgbClr val="EF6139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EF6139"/>
              </a:buClr>
              <a:buFont typeface="Calibri" panose="020F0502020204030204" pitchFamily="34" charset="0"/>
              <a:buChar char="‒"/>
              <a:defRPr/>
            </a:lvl3pPr>
            <a:lvl4pPr>
              <a:buClr>
                <a:srgbClr val="EF6139"/>
              </a:buClr>
              <a:defRPr/>
            </a:lvl4pPr>
            <a:lvl5pPr>
              <a:buClr>
                <a:srgbClr val="EF6139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B083185-9DD3-40E2-891C-95ECC0DBC671}"/>
              </a:ext>
            </a:extLst>
          </p:cNvPr>
          <p:cNvSpPr/>
          <p:nvPr userDrawn="1"/>
        </p:nvSpPr>
        <p:spPr>
          <a:xfrm>
            <a:off x="0" y="6204018"/>
            <a:ext cx="12192000" cy="653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0C6BD200-25A7-444C-A9FE-F669E9737A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4" y="6295299"/>
            <a:ext cx="2448672" cy="4714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58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931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91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060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125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23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6BA9-CEEB-4A8E-90A9-394048C87FCA}" type="datetimeFigureOut">
              <a:rPr lang="sv-SE" smtClean="0"/>
              <a:t>2021-04-22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7F339-135A-4207-94D6-9212A5F93C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18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08" r:id="rId2"/>
    <p:sldLayoutId id="2147483810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 descr="En bild som visar utomhus, vatten, hund, stående&#10;&#10;Automatiskt genererad beskrivning">
            <a:extLst>
              <a:ext uri="{FF2B5EF4-FFF2-40B4-BE49-F238E27FC236}">
                <a16:creationId xmlns:a16="http://schemas.microsoft.com/office/drawing/2014/main" id="{CB247AAF-84AF-4CCF-99BF-6DCB4FB13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2" b="3486"/>
          <a:stretch/>
        </p:blipFill>
        <p:spPr>
          <a:xfrm>
            <a:off x="4829739" y="3510001"/>
            <a:ext cx="7362261" cy="33480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45A1598-8ACB-44EC-83FA-9B96D828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27575"/>
          <a:stretch/>
        </p:blipFill>
        <p:spPr>
          <a:xfrm>
            <a:off x="4610784" y="0"/>
            <a:ext cx="7581216" cy="3348000"/>
          </a:xfrm>
          <a:prstGeom prst="rect">
            <a:avLst/>
          </a:prstGeom>
        </p:spPr>
      </p:pic>
      <p:sp>
        <p:nvSpPr>
          <p:cNvPr id="15" name="Ellips 14">
            <a:extLst>
              <a:ext uri="{FF2B5EF4-FFF2-40B4-BE49-F238E27FC236}">
                <a16:creationId xmlns:a16="http://schemas.microsoft.com/office/drawing/2014/main" id="{F295A5EB-6DD3-4EDB-A7BF-71CBB7A33196}"/>
              </a:ext>
            </a:extLst>
          </p:cNvPr>
          <p:cNvSpPr>
            <a:spLocks noChangeAspect="1"/>
          </p:cNvSpPr>
          <p:nvPr/>
        </p:nvSpPr>
        <p:spPr>
          <a:xfrm>
            <a:off x="-2026475" y="-873000"/>
            <a:ext cx="8604000" cy="8604000"/>
          </a:xfrm>
          <a:prstGeom prst="ellipse">
            <a:avLst/>
          </a:prstGeom>
          <a:solidFill>
            <a:schemeClr val="bg1"/>
          </a:solidFill>
          <a:ln>
            <a:solidFill>
              <a:srgbClr val="467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018A9491-0BA4-4B17-86C1-DF311695F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52" y="2327564"/>
            <a:ext cx="4771698" cy="94599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983AA44-9081-43F3-A344-D498E12E0A45}"/>
              </a:ext>
            </a:extLst>
          </p:cNvPr>
          <p:cNvSpPr txBox="1"/>
          <p:nvPr/>
        </p:nvSpPr>
        <p:spPr>
          <a:xfrm>
            <a:off x="1086522" y="3676804"/>
            <a:ext cx="500947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000" b="1" dirty="0">
                <a:solidFill>
                  <a:srgbClr val="46798F"/>
                </a:solidFill>
              </a:rPr>
              <a:t>Ange plats, tid och datum</a:t>
            </a:r>
          </a:p>
          <a:p>
            <a:pPr algn="ctr"/>
            <a:r>
              <a:rPr lang="sv-SE" sz="2000" b="1" dirty="0">
                <a:solidFill>
                  <a:srgbClr val="46798F"/>
                </a:solidFill>
              </a:rPr>
              <a:t>Presentatör</a:t>
            </a:r>
            <a:r>
              <a:rPr lang="sv-SE" sz="2000" b="1">
                <a:solidFill>
                  <a:srgbClr val="46798F"/>
                </a:solidFill>
              </a:rPr>
              <a:t>: XX</a:t>
            </a:r>
            <a:endParaRPr lang="sv-SE" sz="2000" b="1" dirty="0">
              <a:solidFill>
                <a:srgbClr val="46798F"/>
              </a:solidFill>
            </a:endParaRP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2CE2CFC-6B5A-4BC4-A510-1D103293558F}"/>
              </a:ext>
            </a:extLst>
          </p:cNvPr>
          <p:cNvCxnSpPr/>
          <p:nvPr/>
        </p:nvCxnSpPr>
        <p:spPr>
          <a:xfrm>
            <a:off x="1180150" y="3510001"/>
            <a:ext cx="4771698" cy="0"/>
          </a:xfrm>
          <a:prstGeom prst="line">
            <a:avLst/>
          </a:prstGeom>
          <a:ln w="28575">
            <a:solidFill>
              <a:srgbClr val="467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9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Hur når vi dem?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883846-850D-46FC-B574-3B4E35872383}"/>
              </a:ext>
            </a:extLst>
          </p:cNvPr>
          <p:cNvSpPr/>
          <p:nvPr/>
        </p:nvSpPr>
        <p:spPr>
          <a:xfrm>
            <a:off x="838200" y="1690687"/>
            <a:ext cx="8401050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Höja kunskapsnivån om svensk natur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Lyft det vardagsnära och lättillgängliga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Använd inspiratörer och guider.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FC9E0EF-3142-44CA-BFDF-E4A0E4DA8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35556"/>
          <a:stretch/>
        </p:blipFill>
        <p:spPr>
          <a:xfrm>
            <a:off x="9252000" y="1496791"/>
            <a:ext cx="234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27D486A-795F-4BD2-B32F-FC6C7ED88AF5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Ovana friluftsutövare, Gullers 2020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D7C8982-2213-4AC0-A351-58C3C86CFBE7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www.luftenarfri.nu/malgrupp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8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Målgrupp</a:t>
            </a:r>
            <a:r>
              <a:rPr lang="sv-SE">
                <a:solidFill>
                  <a:srgbClr val="35AA3A"/>
                </a:solidFill>
                <a:latin typeface="Georgia" panose="02040502050405020303" pitchFamily="18" charset="0"/>
              </a:rPr>
              <a:t> </a:t>
            </a:r>
            <a:r>
              <a:rPr lang="sv-SE">
                <a:solidFill>
                  <a:srgbClr val="F0623A"/>
                </a:solidFill>
                <a:latin typeface="Open Sans"/>
              </a:rPr>
              <a:t>– åk 4-6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883846-850D-46FC-B574-3B4E35872383}"/>
              </a:ext>
            </a:extLst>
          </p:cNvPr>
          <p:cNvSpPr/>
          <p:nvPr/>
        </p:nvSpPr>
        <p:spPr>
          <a:xfrm>
            <a:off x="838200" y="1690687"/>
            <a:ext cx="8401050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Spenderar mycket tid i naturen och tycker det är coolt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Umgås med kompisar – skejtar, spelar fotboll, cyklar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Behöver vuxna för att hitta aktiviteter och ta sig dit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Tidsbrist och ovana hindrar.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105C4E2-3A4D-4B74-AD84-D23AC669C25F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Ovana friluftsutövare, Gullers 2020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2894F5C-8DD3-4B92-BA2C-0DE94F97B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41734"/>
          <a:stretch/>
        </p:blipFill>
        <p:spPr>
          <a:xfrm>
            <a:off x="9252000" y="1496791"/>
            <a:ext cx="234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0184390-A2A4-4BD6-BF52-F34FA6F57039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www.luftenarfri.nu/malgrupp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9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Hur når vi dem?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883846-850D-46FC-B574-3B4E35872383}"/>
              </a:ext>
            </a:extLst>
          </p:cNvPr>
          <p:cNvSpPr/>
          <p:nvPr/>
        </p:nvSpPr>
        <p:spPr>
          <a:xfrm>
            <a:off x="838200" y="1690687"/>
            <a:ext cx="8401050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Marknadsföra aktiviteter på deras arenor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Inspirera och roa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Barnen påverkar sina vuxna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Inkludera deras friluftsliv.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105C4E2-3A4D-4B74-AD84-D23AC669C25F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Ovana friluftsutövare, Gullers 2020</a:t>
            </a:r>
          </a:p>
        </p:txBody>
      </p:sp>
      <p:pic>
        <p:nvPicPr>
          <p:cNvPr id="3" name="Bildobjekt 2" descr="En bild som visar skärm, grön, leksak, sitter&#10;&#10;Automatiskt genererad beskrivning">
            <a:extLst>
              <a:ext uri="{FF2B5EF4-FFF2-40B4-BE49-F238E27FC236}">
                <a16:creationId xmlns:a16="http://schemas.microsoft.com/office/drawing/2014/main" id="{121EDB0F-3C0A-4E8D-97BB-A05FAAD42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69" y="1412706"/>
            <a:ext cx="2130331" cy="3004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 descr="En bild som visar gräs, utomhus, fält, spel&#10;&#10;Automatiskt genererad beskrivning">
            <a:extLst>
              <a:ext uri="{FF2B5EF4-FFF2-40B4-BE49-F238E27FC236}">
                <a16:creationId xmlns:a16="http://schemas.microsoft.com/office/drawing/2014/main" id="{929C0D56-1895-41FA-A5D5-72D2B68E8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359">
            <a:off x="10283067" y="1844288"/>
            <a:ext cx="1695157" cy="3007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Bildobjekt 10" descr="En bild som visar foto, person, står, kvinna&#10;&#10;Automatiskt genererad beskrivning">
            <a:extLst>
              <a:ext uri="{FF2B5EF4-FFF2-40B4-BE49-F238E27FC236}">
                <a16:creationId xmlns:a16="http://schemas.microsoft.com/office/drawing/2014/main" id="{5D5C46A2-B526-4243-9154-7F4E6C0E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62" y="2843173"/>
            <a:ext cx="2130331" cy="1530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8017F06F-04FE-4656-8488-0B9BB9B7BE7D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www.luftenarfri.nu/malgrupp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7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Målgrupp – beslutsfattare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5B6D431-1D38-4D8D-8DF6-91D45025C25D}"/>
              </a:ext>
            </a:extLst>
          </p:cNvPr>
          <p:cNvSpPr/>
          <p:nvPr/>
        </p:nvSpPr>
        <p:spPr>
          <a:xfrm>
            <a:off x="838199" y="1690687"/>
            <a:ext cx="9105901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Politiker och tjänstemän 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Vuxna kring barn som tar beslut om barns friluftsliv 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Rektorer och idrottslärare. 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79BFDF7-BAE2-4448-A328-7554152A0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r="45169"/>
          <a:stretch/>
        </p:blipFill>
        <p:spPr>
          <a:xfrm>
            <a:off x="9252000" y="1496791"/>
            <a:ext cx="234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39DDAB3-A00F-49CE-A026-6A9C7DBF1E80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www.luftenarfri.nu/malgrupp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Hur når vi dem?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5B6D431-1D38-4D8D-8DF6-91D45025C25D}"/>
              </a:ext>
            </a:extLst>
          </p:cNvPr>
          <p:cNvSpPr/>
          <p:nvPr/>
        </p:nvSpPr>
        <p:spPr>
          <a:xfrm>
            <a:off x="838199" y="1690687"/>
            <a:ext cx="9572897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Fokus på goda värden &amp; inverkan på inlärning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Stötta med kunskap för att bidra till bra beslut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Skapa arenor för dialog.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624B096-CCF9-4E27-8B67-29FBC85BF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r="45169"/>
          <a:stretch/>
        </p:blipFill>
        <p:spPr>
          <a:xfrm>
            <a:off x="9252000" y="1496791"/>
            <a:ext cx="234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904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B40141-5BD8-4BBD-BDB7-7EED0421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goda effekter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90B1B0E-0E0A-41D7-97B2-BD4D0BFB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3288" cy="4351338"/>
          </a:xfrm>
        </p:spPr>
        <p:txBody>
          <a:bodyPr>
            <a:normAutofit/>
          </a:bodyPr>
          <a:lstStyle/>
          <a:p>
            <a:r>
              <a:rPr lang="sv-SE" sz="2400"/>
              <a:t>Egenvärde för individen och mervärde för samhället</a:t>
            </a:r>
          </a:p>
          <a:p>
            <a:r>
              <a:rPr lang="sv-SE" sz="2400"/>
              <a:t>Ger en hållbar utveckling – socialt, ekonomisk och miljömässigt</a:t>
            </a:r>
          </a:p>
          <a:p>
            <a:r>
              <a:rPr lang="sv-SE" sz="2400"/>
              <a:t>Ger stora besparingar till hälso- och sjukvård</a:t>
            </a:r>
          </a:p>
          <a:p>
            <a:r>
              <a:rPr lang="sv-SE" sz="2400"/>
              <a:t>Minskar buller, filtrerar föroreningar och sänker temperaturen</a:t>
            </a:r>
          </a:p>
          <a:p>
            <a:r>
              <a:rPr lang="sv-SE" sz="2400"/>
              <a:t>Bidrar till jämställdhet genom låga avgifter och lägre trösklar.</a:t>
            </a:r>
          </a:p>
          <a:p>
            <a:pPr marL="0" indent="0">
              <a:buNone/>
            </a:pPr>
            <a:endParaRPr lang="sv-SE" sz="24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21E194A-C907-4370-86E6-B5C84F32B445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www.luftenarfri.nu/forskning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CDF053C-8A15-4705-85B8-713C0E5ABB94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EF61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möjligheter, Faskunger 2020</a:t>
            </a:r>
          </a:p>
        </p:txBody>
      </p:sp>
    </p:spTree>
    <p:extLst>
      <p:ext uri="{BB962C8B-B14F-4D97-AF65-F5344CB8AC3E}">
        <p14:creationId xmlns:p14="http://schemas.microsoft.com/office/powerpoint/2010/main" val="276445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B40141-5BD8-4BBD-BDB7-7EED0421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goda effekter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31A96C5-D34F-4400-9E3E-E750E8006FB6}"/>
              </a:ext>
            </a:extLst>
          </p:cNvPr>
          <p:cNvSpPr txBox="1"/>
          <p:nvPr/>
        </p:nvSpPr>
        <p:spPr>
          <a:xfrm>
            <a:off x="2005914" y="2036250"/>
            <a:ext cx="81801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”Friluftsområden bidrar till att minska buller, sänka temperaturen vid värmeböljor, tar hand om vatten vid kraftig nederbörd och motverkar luftföroreningar”</a:t>
            </a:r>
            <a:endParaRPr lang="sv-SE" sz="2800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7C8712E-0F4C-4AF6-8F4A-DDB6143AB031}"/>
              </a:ext>
            </a:extLst>
          </p:cNvPr>
          <p:cNvCxnSpPr/>
          <p:nvPr/>
        </p:nvCxnSpPr>
        <p:spPr>
          <a:xfrm>
            <a:off x="1755046" y="1865485"/>
            <a:ext cx="0" cy="21574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979C0BB7-7885-4FC1-9E38-267D7D42AC9F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EF61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möjligheter, Faskunger 2020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3FACA73-0D62-4029-AC7E-F8B3DE491180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www.luftenarfri.nu/forskning</a:t>
            </a:r>
            <a:endParaRPr lang="sv-SE" sz="160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6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B40141-5BD8-4BBD-BDB7-7EED0421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goda effekter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31A96C5-D34F-4400-9E3E-E750E8006FB6}"/>
              </a:ext>
            </a:extLst>
          </p:cNvPr>
          <p:cNvSpPr txBox="1"/>
          <p:nvPr/>
        </p:nvSpPr>
        <p:spPr>
          <a:xfrm>
            <a:off x="2005914" y="1865485"/>
            <a:ext cx="81801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”Barn som växer upp i områden med mycket grönska mår bättre mentalt i vuxen ålder jämfört med barn som växer upp i ”gråa” miljöer. Sambandet är oberoende av t ex socioekonomisk status och familjehistoria av mental ohälsa”.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7C8712E-0F4C-4AF6-8F4A-DDB6143AB031}"/>
              </a:ext>
            </a:extLst>
          </p:cNvPr>
          <p:cNvCxnSpPr/>
          <p:nvPr/>
        </p:nvCxnSpPr>
        <p:spPr>
          <a:xfrm>
            <a:off x="1755046" y="1865485"/>
            <a:ext cx="0" cy="21574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87D08E7D-5AD7-40BE-B38B-06ACF5E1949F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EF61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Friluftslivets möjligheter, Faskunger 2020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526BADC-3C57-4FD6-A0AD-35278A619D4E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www.luftenarfri.nu/forskning</a:t>
            </a:r>
            <a:endParaRPr lang="sv-SE" sz="160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31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3420AB-26DF-479C-9B67-C3408150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Ansökningar till Friluftslivets år 2021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D70A4F-A8C9-42E6-B894-ED04572F1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Totalt antal ansökningar 369 stycken</a:t>
            </a:r>
          </a:p>
          <a:p>
            <a:r>
              <a:rPr lang="sv-SE"/>
              <a:t>Antal beviljade ansökningar 72 stycken</a:t>
            </a:r>
          </a:p>
          <a:p>
            <a:r>
              <a:rPr lang="sv-SE"/>
              <a:t>Andel beviljade ansökningar 19,5 %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Totalt sökt belopp: 67 MSEK</a:t>
            </a:r>
          </a:p>
          <a:p>
            <a:r>
              <a:rPr lang="sv-SE"/>
              <a:t>Beviljat belopp: 18 MSEK</a:t>
            </a:r>
          </a:p>
          <a:p>
            <a:r>
              <a:rPr lang="sv-SE"/>
              <a:t>Andel beviljat belopp: 27 %</a:t>
            </a:r>
          </a:p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E10AB3B-B640-4B26-8F83-4286AE4A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921" y="1491949"/>
            <a:ext cx="2000529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62654-5F3D-4D48-BE8D-D91FC4ED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 kan Luften är fri bidra?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9A6136-22D2-4455-BA53-7D4BFD6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153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Starka kanaler med rätt tonalitet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5" descr="En bild som visar text, utomhus, kust&#10;&#10;Automatiskt genererad beskrivning">
            <a:extLst>
              <a:ext uri="{FF2B5EF4-FFF2-40B4-BE49-F238E27FC236}">
                <a16:creationId xmlns:a16="http://schemas.microsoft.com/office/drawing/2014/main" id="{7043756A-BDEA-458B-99AA-8E1E8026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18840" r="20863" b="14777"/>
          <a:stretch>
            <a:fillRect/>
          </a:stretch>
        </p:blipFill>
        <p:spPr bwMode="auto">
          <a:xfrm>
            <a:off x="8548037" y="503032"/>
            <a:ext cx="1729154" cy="17183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6" descr="En bild som visar text, person, himmel, utomhus&#10;&#10;Automatiskt genererad beskrivning">
            <a:extLst>
              <a:ext uri="{FF2B5EF4-FFF2-40B4-BE49-F238E27FC236}">
                <a16:creationId xmlns:a16="http://schemas.microsoft.com/office/drawing/2014/main" id="{3715613A-AB2D-4E41-BED1-FE52D4B9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671" y="505014"/>
            <a:ext cx="1006218" cy="871406"/>
          </a:xfrm>
          <a:prstGeom prst="rect">
            <a:avLst/>
          </a:prstGeom>
        </p:spPr>
      </p:pic>
      <p:pic>
        <p:nvPicPr>
          <p:cNvPr id="7" name="Bildobjekt 7">
            <a:extLst>
              <a:ext uri="{FF2B5EF4-FFF2-40B4-BE49-F238E27FC236}">
                <a16:creationId xmlns:a16="http://schemas.microsoft.com/office/drawing/2014/main" id="{38F9D651-03A6-4DB0-B56B-A22CDBF1E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58" y="2381027"/>
            <a:ext cx="3029262" cy="141933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F91774F-11A2-44E1-926C-605D6A2A0274}"/>
              </a:ext>
            </a:extLst>
          </p:cNvPr>
          <p:cNvSpPr txBox="1"/>
          <p:nvPr/>
        </p:nvSpPr>
        <p:spPr>
          <a:xfrm>
            <a:off x="10576478" y="1401143"/>
            <a:ext cx="9759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Open Sans"/>
              </a:rPr>
              <a:t>#</a:t>
            </a:r>
            <a:endParaRPr lang="sv-SE" sz="6000" dirty="0">
              <a:solidFill>
                <a:srgbClr val="FF0000"/>
              </a:solidFill>
              <a:latin typeface="Open Sans"/>
            </a:endParaRP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5D5B299-1BE4-4668-B819-1C7EBC14048B}"/>
              </a:ext>
            </a:extLst>
          </p:cNvPr>
          <p:cNvGrpSpPr/>
          <p:nvPr/>
        </p:nvGrpSpPr>
        <p:grpSpPr>
          <a:xfrm>
            <a:off x="985837" y="2867567"/>
            <a:ext cx="2787306" cy="2308324"/>
            <a:chOff x="858838" y="3578767"/>
            <a:chExt cx="2787306" cy="2308324"/>
          </a:xfrm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EBED1E52-6676-4268-920D-2977CFD90F61}"/>
                </a:ext>
              </a:extLst>
            </p:cNvPr>
            <p:cNvSpPr txBox="1"/>
            <p:nvPr/>
          </p:nvSpPr>
          <p:spPr>
            <a:xfrm>
              <a:off x="947707" y="3578767"/>
              <a:ext cx="269843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 Sans"/>
                  <a:cs typeface="Calibri" panose="020F0502020204030204"/>
                </a:rPr>
                <a:t>HEMSIDA</a:t>
              </a:r>
            </a:p>
            <a:p>
              <a:r>
                <a:rPr lang="en-US" sz="2400" dirty="0" err="1">
                  <a:latin typeface="Open Sans"/>
                  <a:cs typeface="Calibri" panose="020F0502020204030204"/>
                </a:rPr>
                <a:t>Kalender</a:t>
              </a:r>
              <a:endParaRPr lang="en-US" sz="2400" dirty="0">
                <a:latin typeface="Open Sans"/>
                <a:cs typeface="Calibri" panose="020F0502020204030204"/>
              </a:endParaRPr>
            </a:p>
            <a:p>
              <a:r>
                <a:rPr lang="en-US" sz="2400" dirty="0" err="1">
                  <a:latin typeface="Open Sans"/>
                  <a:cs typeface="Calibri" panose="020F0502020204030204"/>
                </a:rPr>
                <a:t>Goda</a:t>
              </a:r>
              <a:r>
                <a:rPr lang="en-US" sz="2400" dirty="0">
                  <a:latin typeface="Open Sans"/>
                  <a:cs typeface="Calibri" panose="020F0502020204030204"/>
                </a:rPr>
                <a:t> </a:t>
              </a:r>
              <a:r>
                <a:rPr lang="en-US" sz="2400" dirty="0" err="1">
                  <a:latin typeface="Open Sans"/>
                  <a:cs typeface="Calibri" panose="020F0502020204030204"/>
                </a:rPr>
                <a:t>exempel</a:t>
              </a:r>
              <a:endParaRPr lang="en-US" sz="2400" dirty="0">
                <a:latin typeface="Open Sans"/>
                <a:cs typeface="Calibri" panose="020F0502020204030204"/>
              </a:endParaRP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Fakta</a:t>
              </a:r>
            </a:p>
            <a:p>
              <a:r>
                <a:rPr lang="en-US" sz="2400" dirty="0" err="1">
                  <a:latin typeface="Open Sans"/>
                  <a:cs typeface="Calibri" panose="020F0502020204030204"/>
                </a:rPr>
                <a:t>Budskap</a:t>
              </a:r>
              <a:endParaRPr lang="en-US" sz="2400" dirty="0">
                <a:latin typeface="Open Sans"/>
                <a:cs typeface="Calibri" panose="020F0502020204030204"/>
              </a:endParaRP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Filmer</a:t>
              </a:r>
            </a:p>
          </p:txBody>
        </p:sp>
        <p:cxnSp>
          <p:nvCxnSpPr>
            <p:cNvPr id="14" name="Rak koppling 13">
              <a:extLst>
                <a:ext uri="{FF2B5EF4-FFF2-40B4-BE49-F238E27FC236}">
                  <a16:creationId xmlns:a16="http://schemas.microsoft.com/office/drawing/2014/main" id="{EF01FE9D-6249-4786-ACF2-C8A3B76DAD0D}"/>
                </a:ext>
              </a:extLst>
            </p:cNvPr>
            <p:cNvCxnSpPr/>
            <p:nvPr/>
          </p:nvCxnSpPr>
          <p:spPr>
            <a:xfrm>
              <a:off x="858838" y="3604167"/>
              <a:ext cx="0" cy="21574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B317EEF7-470E-4780-A970-7D3CDC9D85A9}"/>
              </a:ext>
            </a:extLst>
          </p:cNvPr>
          <p:cNvGrpSpPr/>
          <p:nvPr/>
        </p:nvGrpSpPr>
        <p:grpSpPr>
          <a:xfrm>
            <a:off x="3678237" y="2872296"/>
            <a:ext cx="2552043" cy="2308324"/>
            <a:chOff x="3792538" y="3583496"/>
            <a:chExt cx="2552043" cy="2308324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CAE0A7EF-EC49-417E-9F02-E31E62806587}"/>
                </a:ext>
              </a:extLst>
            </p:cNvPr>
            <p:cNvSpPr txBox="1"/>
            <p:nvPr/>
          </p:nvSpPr>
          <p:spPr>
            <a:xfrm>
              <a:off x="3886822" y="3583496"/>
              <a:ext cx="245775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 Sans"/>
                  <a:cs typeface="Calibri" panose="020F0502020204030204"/>
                </a:rPr>
                <a:t>SOCIAL MEDIA</a:t>
              </a: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Instagram</a:t>
              </a: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Facebook</a:t>
              </a:r>
            </a:p>
            <a:p>
              <a:r>
                <a:rPr lang="en-US" sz="2400" dirty="0" err="1">
                  <a:latin typeface="Open Sans"/>
                  <a:ea typeface="+mn-lt"/>
                  <a:cs typeface="+mn-lt"/>
                </a:rPr>
                <a:t>Youtube</a:t>
              </a:r>
              <a:endParaRPr lang="en-US" sz="2400" dirty="0">
                <a:cs typeface="Calibri" panose="020F0502020204030204"/>
              </a:endParaRP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LinkedIn</a:t>
              </a: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Hashtags</a:t>
              </a:r>
            </a:p>
          </p:txBody>
        </p:sp>
        <p:cxnSp>
          <p:nvCxnSpPr>
            <p:cNvPr id="15" name="Rak koppling 14">
              <a:extLst>
                <a:ext uri="{FF2B5EF4-FFF2-40B4-BE49-F238E27FC236}">
                  <a16:creationId xmlns:a16="http://schemas.microsoft.com/office/drawing/2014/main" id="{49F7586B-C175-424C-9578-E17BD892EFD8}"/>
                </a:ext>
              </a:extLst>
            </p:cNvPr>
            <p:cNvCxnSpPr/>
            <p:nvPr/>
          </p:nvCxnSpPr>
          <p:spPr>
            <a:xfrm>
              <a:off x="3792538" y="3629567"/>
              <a:ext cx="0" cy="21574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Bildobjekt 15" descr="En bild som visar text, skärmbild, elektronik, visa&#10;&#10;Automatiskt genererad beskrivning">
            <a:extLst>
              <a:ext uri="{FF2B5EF4-FFF2-40B4-BE49-F238E27FC236}">
                <a16:creationId xmlns:a16="http://schemas.microsoft.com/office/drawing/2014/main" id="{8F4A4E2D-A21F-460A-AD0F-3DFD1B317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58" y="3960028"/>
            <a:ext cx="2990962" cy="19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21C1C-6EC7-4FCC-B365-EA1DE4344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Luften är fri – Friluftslivets år 2021</a:t>
            </a:r>
            <a:endParaRPr lang="sv-SE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EECF628D-E707-472B-9681-24739B198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5" y="4595811"/>
            <a:ext cx="1325564" cy="1325564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9CF8097B-AB5D-435D-A2C5-E352B8BB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" y="5816902"/>
            <a:ext cx="3905250" cy="1143000"/>
          </a:xfrm>
          <a:prstGeom prst="rect">
            <a:avLst/>
          </a:prstGeom>
        </p:spPr>
      </p:pic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E0D52685-0EF4-40C5-A332-7FA219B2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6623" y="2043289"/>
            <a:ext cx="7887288" cy="197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Sveriges hittills största satsning på friluftslivet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Initiativtagare är Svenskt Friluftsliv med stöd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från Naturvårdsverket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sv-SE" dirty="0"/>
          </a:p>
          <a:p>
            <a:pPr lvl="1">
              <a:buFont typeface="Courier New" panose="020B0604020202020204" pitchFamily="34" charset="0"/>
              <a:buChar char="o"/>
            </a:pPr>
            <a:endParaRPr lang="sv-SE" dirty="0"/>
          </a:p>
          <a:p>
            <a:pPr>
              <a:buFont typeface="Courier New" panose="020B0604020202020204" pitchFamily="34" charset="0"/>
              <a:buChar char="o"/>
            </a:pPr>
            <a:endParaRPr lang="sv-SE" dirty="0"/>
          </a:p>
          <a:p>
            <a:endParaRPr lang="sv-SE" dirty="0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BEC3EDFC-26EF-4080-9050-36A7AD435D69}"/>
              </a:ext>
            </a:extLst>
          </p:cNvPr>
          <p:cNvCxnSpPr/>
          <p:nvPr/>
        </p:nvCxnSpPr>
        <p:spPr>
          <a:xfrm>
            <a:off x="1755046" y="1865485"/>
            <a:ext cx="0" cy="21574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24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62654-5F3D-4D48-BE8D-D91FC4ED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 kan Luften är fri bidra?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9A6136-22D2-4455-BA53-7D4BFD6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9279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Kunskap och aktuell information</a:t>
            </a:r>
          </a:p>
          <a:p>
            <a:pPr marL="0" indent="0">
              <a:buNone/>
            </a:pPr>
            <a:endParaRPr lang="sv-SE" dirty="0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9B7522EB-43F9-432F-B200-2976AEAF9BC5}"/>
              </a:ext>
            </a:extLst>
          </p:cNvPr>
          <p:cNvGrpSpPr/>
          <p:nvPr/>
        </p:nvGrpSpPr>
        <p:grpSpPr>
          <a:xfrm>
            <a:off x="991360" y="2876402"/>
            <a:ext cx="2787306" cy="1569660"/>
            <a:chOff x="991360" y="2876402"/>
            <a:chExt cx="2787306" cy="1569660"/>
          </a:xfrm>
        </p:grpSpPr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2AE6371B-8E1F-4905-B380-35121DDA7248}"/>
                </a:ext>
              </a:extLst>
            </p:cNvPr>
            <p:cNvSpPr txBox="1"/>
            <p:nvPr/>
          </p:nvSpPr>
          <p:spPr>
            <a:xfrm>
              <a:off x="1080229" y="2876402"/>
              <a:ext cx="269843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 Sans"/>
                  <a:cs typeface="Calibri" panose="020F0502020204030204"/>
                </a:rPr>
                <a:t>NYHETSBREV</a:t>
              </a:r>
            </a:p>
            <a:p>
              <a:r>
                <a:rPr lang="en-US" sz="2400" dirty="0" err="1">
                  <a:latin typeface="Open Sans"/>
                  <a:cs typeface="Calibri" panose="020F0502020204030204"/>
                </a:rPr>
                <a:t>En</a:t>
              </a:r>
              <a:r>
                <a:rPr lang="en-US" sz="2400" dirty="0">
                  <a:latin typeface="Open Sans"/>
                  <a:cs typeface="Calibri" panose="020F0502020204030204"/>
                </a:rPr>
                <a:t> </a:t>
              </a:r>
              <a:r>
                <a:rPr lang="en-US" sz="2400" dirty="0" err="1">
                  <a:latin typeface="Open Sans"/>
                  <a:cs typeface="Calibri" panose="020F0502020204030204"/>
                </a:rPr>
                <a:t>ggr</a:t>
              </a:r>
              <a:r>
                <a:rPr lang="en-US" sz="2400" dirty="0">
                  <a:latin typeface="Open Sans"/>
                  <a:cs typeface="Calibri" panose="020F0502020204030204"/>
                </a:rPr>
                <a:t>/</a:t>
              </a:r>
              <a:r>
                <a:rPr lang="en-US" sz="2400" dirty="0" err="1">
                  <a:latin typeface="Open Sans"/>
                  <a:cs typeface="Calibri" panose="020F0502020204030204"/>
                </a:rPr>
                <a:t>månad</a:t>
              </a:r>
              <a:endParaRPr lang="en-US" sz="2400" dirty="0">
                <a:latin typeface="Open Sans"/>
                <a:cs typeface="Calibri" panose="020F0502020204030204"/>
              </a:endParaRPr>
            </a:p>
            <a:p>
              <a:r>
                <a:rPr lang="en-US" sz="2400" dirty="0" err="1">
                  <a:latin typeface="Open Sans"/>
                  <a:cs typeface="Calibri" panose="020F0502020204030204"/>
                </a:rPr>
                <a:t>Exklusivt</a:t>
              </a:r>
              <a:endParaRPr lang="en-US" sz="2400" dirty="0">
                <a:latin typeface="Open Sans"/>
                <a:cs typeface="Calibri" panose="020F0502020204030204"/>
              </a:endParaRPr>
            </a:p>
            <a:p>
              <a:r>
                <a:rPr lang="en-US" sz="2400" dirty="0">
                  <a:latin typeface="Open Sans"/>
                  <a:cs typeface="Calibri" panose="020F0502020204030204"/>
                </a:rPr>
                <a:t>45 % </a:t>
              </a:r>
              <a:r>
                <a:rPr lang="en-US" sz="2400" dirty="0" err="1">
                  <a:latin typeface="Open Sans"/>
                  <a:cs typeface="Calibri" panose="020F0502020204030204"/>
                </a:rPr>
                <a:t>öppnar</a:t>
              </a:r>
              <a:endParaRPr lang="en-US" sz="2400" dirty="0">
                <a:latin typeface="Open Sans"/>
                <a:cs typeface="Calibri" panose="020F0502020204030204"/>
              </a:endParaRPr>
            </a:p>
          </p:txBody>
        </p:sp>
        <p:cxnSp>
          <p:nvCxnSpPr>
            <p:cNvPr id="5" name="Rak koppling 4">
              <a:extLst>
                <a:ext uri="{FF2B5EF4-FFF2-40B4-BE49-F238E27FC236}">
                  <a16:creationId xmlns:a16="http://schemas.microsoft.com/office/drawing/2014/main" id="{499497D8-71DC-4824-BF39-4B19E4E00BBA}"/>
                </a:ext>
              </a:extLst>
            </p:cNvPr>
            <p:cNvCxnSpPr>
              <a:cxnSpLocks/>
            </p:cNvCxnSpPr>
            <p:nvPr/>
          </p:nvCxnSpPr>
          <p:spPr>
            <a:xfrm>
              <a:off x="991360" y="2901802"/>
              <a:ext cx="0" cy="15392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Bildobjekt 5">
            <a:extLst>
              <a:ext uri="{FF2B5EF4-FFF2-40B4-BE49-F238E27FC236}">
                <a16:creationId xmlns:a16="http://schemas.microsoft.com/office/drawing/2014/main" id="{43320D2D-47D1-4343-94B0-1BF0F85CF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3" b="1122"/>
          <a:stretch/>
        </p:blipFill>
        <p:spPr>
          <a:xfrm>
            <a:off x="9446785" y="460487"/>
            <a:ext cx="2360395" cy="51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FC5E855-314B-4FD9-B47A-FA02C003535C}"/>
              </a:ext>
            </a:extLst>
          </p:cNvPr>
          <p:cNvSpPr txBox="1"/>
          <p:nvPr/>
        </p:nvSpPr>
        <p:spPr>
          <a:xfrm>
            <a:off x="3768026" y="2871393"/>
            <a:ext cx="28914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 Sans"/>
                <a:cs typeface="Calibri" panose="020F0502020204030204"/>
              </a:rPr>
              <a:t>WEBBINARIER</a:t>
            </a:r>
          </a:p>
          <a:p>
            <a:r>
              <a:rPr lang="en-US" sz="2400" dirty="0" err="1">
                <a:latin typeface="Open Sans"/>
                <a:cs typeface="Calibri" panose="020F0502020204030204"/>
              </a:rPr>
              <a:t>En</a:t>
            </a:r>
            <a:r>
              <a:rPr lang="en-US" sz="2400" dirty="0">
                <a:latin typeface="Open Sans"/>
                <a:cs typeface="Calibri" panose="020F0502020204030204"/>
              </a:rPr>
              <a:t> </a:t>
            </a:r>
            <a:r>
              <a:rPr lang="en-US" sz="2400" dirty="0" err="1">
                <a:latin typeface="Open Sans"/>
                <a:cs typeface="Calibri" panose="020F0502020204030204"/>
              </a:rPr>
              <a:t>ggr</a:t>
            </a:r>
            <a:r>
              <a:rPr lang="en-US" sz="2400" dirty="0">
                <a:latin typeface="Open Sans"/>
                <a:cs typeface="Calibri" panose="020F0502020204030204"/>
              </a:rPr>
              <a:t>/</a:t>
            </a:r>
            <a:r>
              <a:rPr lang="en-US" sz="2400" dirty="0" err="1">
                <a:latin typeface="Open Sans"/>
                <a:cs typeface="Calibri" panose="020F0502020204030204"/>
              </a:rPr>
              <a:t>månad</a:t>
            </a:r>
            <a:endParaRPr lang="en-US" sz="2400" dirty="0">
              <a:latin typeface="Open Sans"/>
              <a:cs typeface="Calibri" panose="020F0502020204030204"/>
            </a:endParaRPr>
          </a:p>
          <a:p>
            <a:r>
              <a:rPr lang="en-US" sz="2400" dirty="0" err="1">
                <a:latin typeface="Open Sans"/>
                <a:cs typeface="Calibri" panose="020F0502020204030204"/>
              </a:rPr>
              <a:t>Månadsteman</a:t>
            </a:r>
            <a:endParaRPr lang="en-US" sz="2400" dirty="0">
              <a:latin typeface="Open Sans"/>
              <a:cs typeface="Calibri" panose="020F0502020204030204"/>
            </a:endParaRPr>
          </a:p>
          <a:p>
            <a:r>
              <a:rPr lang="en-US" sz="2400" dirty="0">
                <a:latin typeface="Open Sans"/>
                <a:cs typeface="Calibri" panose="020F0502020204030204"/>
              </a:rPr>
              <a:t>100-150 </a:t>
            </a:r>
            <a:r>
              <a:rPr lang="en-US" sz="2400" dirty="0" err="1">
                <a:latin typeface="Open Sans"/>
                <a:cs typeface="Calibri" panose="020F0502020204030204"/>
              </a:rPr>
              <a:t>deltagare</a:t>
            </a:r>
            <a:endParaRPr lang="en-US" sz="2400" dirty="0">
              <a:latin typeface="Open Sans"/>
              <a:cs typeface="Calibri" panose="020F0502020204030204"/>
            </a:endParaRP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849D9233-44EA-4A57-B8AC-4032E4B98EB0}"/>
              </a:ext>
            </a:extLst>
          </p:cNvPr>
          <p:cNvCxnSpPr>
            <a:cxnSpLocks/>
          </p:cNvCxnSpPr>
          <p:nvPr/>
        </p:nvCxnSpPr>
        <p:spPr>
          <a:xfrm>
            <a:off x="3679157" y="2896793"/>
            <a:ext cx="0" cy="1544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638F97E5-CA14-46F0-B933-6855BAF3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70" y="3788192"/>
            <a:ext cx="3069381" cy="212458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D7F572B7-7709-4A93-AFC9-23BFCD3009E7}"/>
              </a:ext>
            </a:extLst>
          </p:cNvPr>
          <p:cNvSpPr txBox="1"/>
          <p:nvPr/>
        </p:nvSpPr>
        <p:spPr>
          <a:xfrm>
            <a:off x="880545" y="5241373"/>
            <a:ext cx="6908787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Prenumerera på nyhetsbrevet i sidfoten på: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 </a:t>
            </a:r>
          </a:p>
        </p:txBody>
      </p:sp>
    </p:spTree>
    <p:extLst>
      <p:ext uri="{BB962C8B-B14F-4D97-AF65-F5344CB8AC3E}">
        <p14:creationId xmlns:p14="http://schemas.microsoft.com/office/powerpoint/2010/main" val="304508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8FB1A7-F33F-4E0D-959A-DF5B3708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Webbinarier</a:t>
            </a:r>
            <a:endPara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8C14F428-E59B-4367-BB71-BF5F3BB95CC7}"/>
              </a:ext>
            </a:extLst>
          </p:cNvPr>
          <p:cNvSpPr/>
          <p:nvPr/>
        </p:nvSpPr>
        <p:spPr>
          <a:xfrm>
            <a:off x="948266" y="1479352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 jan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FFAFD73-B9C0-404C-87F4-49D75E638613}"/>
              </a:ext>
            </a:extLst>
          </p:cNvPr>
          <p:cNvSpPr txBox="1"/>
          <p:nvPr/>
        </p:nvSpPr>
        <p:spPr>
          <a:xfrm>
            <a:off x="2096910" y="1796788"/>
            <a:ext cx="24186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Invigningswebbinarium</a:t>
            </a:r>
            <a:endParaRPr lang="sv-SE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5F8016A8-1482-44BF-8712-03D1BE95A87A}"/>
              </a:ext>
            </a:extLst>
          </p:cNvPr>
          <p:cNvSpPr/>
          <p:nvPr/>
        </p:nvSpPr>
        <p:spPr>
          <a:xfrm>
            <a:off x="948266" y="2589656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feb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761C029-F406-40A3-8906-2CC4887140C4}"/>
              </a:ext>
            </a:extLst>
          </p:cNvPr>
          <p:cNvSpPr txBox="1"/>
          <p:nvPr/>
        </p:nvSpPr>
        <p:spPr>
          <a:xfrm>
            <a:off x="2096910" y="2731935"/>
            <a:ext cx="2689579" cy="62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Interaktiv workshop kring dialog för friluftsliv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46F20FC3-5230-467F-AAFC-DE2881039A49}"/>
              </a:ext>
            </a:extLst>
          </p:cNvPr>
          <p:cNvSpPr/>
          <p:nvPr/>
        </p:nvSpPr>
        <p:spPr>
          <a:xfrm>
            <a:off x="948266" y="3699984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mar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D30AF2D9-44AE-48BA-9E5F-451BCD0554C9}"/>
              </a:ext>
            </a:extLst>
          </p:cNvPr>
          <p:cNvSpPr txBox="1"/>
          <p:nvPr/>
        </p:nvSpPr>
        <p:spPr>
          <a:xfrm>
            <a:off x="2096910" y="3842103"/>
            <a:ext cx="2689579" cy="61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 blir man en riktigt friluftskompis?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61090853-CEE0-49ED-90A9-16C540669F78}"/>
              </a:ext>
            </a:extLst>
          </p:cNvPr>
          <p:cNvSpPr/>
          <p:nvPr/>
        </p:nvSpPr>
        <p:spPr>
          <a:xfrm>
            <a:off x="948266" y="4810312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apr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2BCC88E-4990-4F42-9F2A-B970E6BF412B}"/>
              </a:ext>
            </a:extLst>
          </p:cNvPr>
          <p:cNvSpPr txBox="1"/>
          <p:nvPr/>
        </p:nvSpPr>
        <p:spPr>
          <a:xfrm>
            <a:off x="2096910" y="4952431"/>
            <a:ext cx="2689579" cy="61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Vikten av friluftsdagar i alla åldrar</a:t>
            </a: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100F3A9-1CDC-4D68-ACD9-FB21DD6EDF80}"/>
              </a:ext>
            </a:extLst>
          </p:cNvPr>
          <p:cNvSpPr/>
          <p:nvPr/>
        </p:nvSpPr>
        <p:spPr>
          <a:xfrm>
            <a:off x="4785076" y="1479352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maj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9DEA169-8BB2-4F62-8CCE-ADB388A71110}"/>
              </a:ext>
            </a:extLst>
          </p:cNvPr>
          <p:cNvSpPr txBox="1"/>
          <p:nvPr/>
        </p:nvSpPr>
        <p:spPr>
          <a:xfrm>
            <a:off x="5933720" y="1479352"/>
            <a:ext cx="2418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 lätt ska det vara att göra rätt? Om avfall i skyddad natur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AA22A577-F0B3-4CB2-8281-C8AEEDF178D4}"/>
              </a:ext>
            </a:extLst>
          </p:cNvPr>
          <p:cNvSpPr/>
          <p:nvPr/>
        </p:nvSpPr>
        <p:spPr>
          <a:xfrm>
            <a:off x="4785076" y="2589656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jun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350ADC9-0D30-4D3F-B6B0-1EB376B71EAC}"/>
              </a:ext>
            </a:extLst>
          </p:cNvPr>
          <p:cNvSpPr txBox="1"/>
          <p:nvPr/>
        </p:nvSpPr>
        <p:spPr>
          <a:xfrm>
            <a:off x="5933720" y="2731935"/>
            <a:ext cx="2689579" cy="61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Trösklar och knep för nybörjare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23B69575-FAB6-449C-9ED0-46E42F6B5C30}"/>
              </a:ext>
            </a:extLst>
          </p:cNvPr>
          <p:cNvSpPr/>
          <p:nvPr/>
        </p:nvSpPr>
        <p:spPr>
          <a:xfrm>
            <a:off x="4785076" y="3699984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sep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5E74ACB9-685D-4D8F-B58C-DC57347AC9C3}"/>
              </a:ext>
            </a:extLst>
          </p:cNvPr>
          <p:cNvSpPr txBox="1"/>
          <p:nvPr/>
        </p:nvSpPr>
        <p:spPr>
          <a:xfrm>
            <a:off x="5933720" y="3994452"/>
            <a:ext cx="2689579" cy="348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Lärmiljö=närmiljö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290DCDD6-2D5A-498D-8434-634F2E22AC07}"/>
              </a:ext>
            </a:extLst>
          </p:cNvPr>
          <p:cNvSpPr/>
          <p:nvPr/>
        </p:nvSpPr>
        <p:spPr>
          <a:xfrm>
            <a:off x="8284419" y="1392858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nov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45503F6-FEED-4795-A01C-1A8310AFF1D1}"/>
              </a:ext>
            </a:extLst>
          </p:cNvPr>
          <p:cNvSpPr txBox="1"/>
          <p:nvPr/>
        </p:nvSpPr>
        <p:spPr>
          <a:xfrm>
            <a:off x="9433063" y="1534977"/>
            <a:ext cx="2689579" cy="61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Hälsoeffekter i vardagsnära miljö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A3895E45-3782-404F-80D2-B0B3B0E109A3}"/>
              </a:ext>
            </a:extLst>
          </p:cNvPr>
          <p:cNvSpPr/>
          <p:nvPr/>
        </p:nvSpPr>
        <p:spPr>
          <a:xfrm>
            <a:off x="8284419" y="2504190"/>
            <a:ext cx="1038578" cy="1004204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7ED2D750-7897-48FC-AF9D-2780A7E7729D}"/>
              </a:ext>
            </a:extLst>
          </p:cNvPr>
          <p:cNvSpPr txBox="1"/>
          <p:nvPr/>
        </p:nvSpPr>
        <p:spPr>
          <a:xfrm>
            <a:off x="9433063" y="2821626"/>
            <a:ext cx="2418646" cy="348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Dialog friluftsliv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7AC524ED-58A2-41B3-931C-9913B3611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19" y="3826948"/>
            <a:ext cx="3069381" cy="2124580"/>
          </a:xfrm>
          <a:prstGeom prst="rect">
            <a:avLst/>
          </a:prstGeom>
        </p:spPr>
      </p:pic>
      <p:grpSp>
        <p:nvGrpSpPr>
          <p:cNvPr id="36" name="Grupp 35">
            <a:extLst>
              <a:ext uri="{FF2B5EF4-FFF2-40B4-BE49-F238E27FC236}">
                <a16:creationId xmlns:a16="http://schemas.microsoft.com/office/drawing/2014/main" id="{2C52EAA1-36BC-4159-AFCC-5EC906C1C77C}"/>
              </a:ext>
            </a:extLst>
          </p:cNvPr>
          <p:cNvGrpSpPr/>
          <p:nvPr/>
        </p:nvGrpSpPr>
        <p:grpSpPr>
          <a:xfrm>
            <a:off x="5382576" y="4859002"/>
            <a:ext cx="2305756" cy="1141216"/>
            <a:chOff x="4896555" y="4810312"/>
            <a:chExt cx="2305756" cy="1141216"/>
          </a:xfrm>
        </p:grpSpPr>
        <p:sp>
          <p:nvSpPr>
            <p:cNvPr id="37" name="Pratbubbla: rektangel med rundade hörn 36">
              <a:extLst>
                <a:ext uri="{FF2B5EF4-FFF2-40B4-BE49-F238E27FC236}">
                  <a16:creationId xmlns:a16="http://schemas.microsoft.com/office/drawing/2014/main" id="{0A402FC8-1363-46BE-86AF-93D2CF8AE6E7}"/>
                </a:ext>
              </a:extLst>
            </p:cNvPr>
            <p:cNvSpPr/>
            <p:nvPr/>
          </p:nvSpPr>
          <p:spPr>
            <a:xfrm>
              <a:off x="4896555" y="4810312"/>
              <a:ext cx="2305756" cy="1141216"/>
            </a:xfrm>
            <a:prstGeom prst="wedgeRoundRectCallout">
              <a:avLst>
                <a:gd name="adj1" fmla="val 70232"/>
                <a:gd name="adj2" fmla="val -40377"/>
                <a:gd name="adj3" fmla="val 16667"/>
              </a:avLst>
            </a:prstGeom>
            <a:noFill/>
            <a:ln w="38100">
              <a:solidFill>
                <a:srgbClr val="4679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46798F"/>
                </a:solidFill>
              </a:endParaRPr>
            </a:p>
          </p:txBody>
        </p: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4C28E379-EBF5-4C9D-8932-5DB30A78F889}"/>
                </a:ext>
              </a:extLst>
            </p:cNvPr>
            <p:cNvSpPr txBox="1"/>
            <p:nvPr/>
          </p:nvSpPr>
          <p:spPr>
            <a:xfrm>
              <a:off x="5226756" y="4862281"/>
              <a:ext cx="1824566" cy="991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sv-SE" sz="1800" dirty="0">
                  <a:solidFill>
                    <a:srgbClr val="EF6139"/>
                  </a:solidFill>
                </a:rPr>
                <a:t>1 000 klick</a:t>
              </a:r>
            </a:p>
            <a:p>
              <a:pPr>
                <a:lnSpc>
                  <a:spcPct val="110000"/>
                </a:lnSpc>
              </a:pPr>
              <a:r>
                <a:rPr lang="sv-SE" dirty="0">
                  <a:solidFill>
                    <a:srgbClr val="EF6139"/>
                  </a:solidFill>
                </a:rPr>
                <a:t>522 tittare live</a:t>
              </a:r>
            </a:p>
            <a:p>
              <a:pPr>
                <a:lnSpc>
                  <a:spcPct val="110000"/>
                </a:lnSpc>
              </a:pPr>
              <a:r>
                <a:rPr lang="sv-SE" dirty="0">
                  <a:solidFill>
                    <a:srgbClr val="EF6139"/>
                  </a:solidFill>
                </a:rPr>
                <a:t>722 tittare totalt</a:t>
              </a:r>
              <a:r>
                <a:rPr lang="sv-SE" sz="1800" dirty="0">
                  <a:solidFill>
                    <a:srgbClr val="EF6139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24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D79EA3-9BEE-4FDB-97AE-FC850E228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Appen</a:t>
            </a: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Luften är fri</a:t>
            </a:r>
          </a:p>
        </p:txBody>
      </p:sp>
      <p:pic>
        <p:nvPicPr>
          <p:cNvPr id="9" name="Platshållare för innehåll 8" descr="En bild som visar text, person, hand&#10;&#10;Automatiskt genererad beskrivning">
            <a:extLst>
              <a:ext uri="{FF2B5EF4-FFF2-40B4-BE49-F238E27FC236}">
                <a16:creationId xmlns:a16="http://schemas.microsoft.com/office/drawing/2014/main" id="{A68A5D33-000F-4C13-A323-F016A67E7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74" y="1027906"/>
            <a:ext cx="2964126" cy="4351338"/>
          </a:xfr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E18AEF-88DA-4958-89A0-4D9C54AAE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2" y="4588190"/>
            <a:ext cx="1582108" cy="158210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0D6DA71-13B1-4787-AF65-AB6C46046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1" y="4588189"/>
            <a:ext cx="1582109" cy="1582109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C4357AC2-285A-4C88-9E3F-1185076915E0}"/>
              </a:ext>
            </a:extLst>
          </p:cNvPr>
          <p:cNvSpPr/>
          <p:nvPr/>
        </p:nvSpPr>
        <p:spPr>
          <a:xfrm>
            <a:off x="838200" y="1690687"/>
            <a:ext cx="6464643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sv-SE" sz="2400">
                <a:latin typeface="Open Sans"/>
              </a:rPr>
              <a:t>Bygger på aktivitetskalendern från luftenarfri.nu och syftar till att göra utomhusvistelsen för ovana friluftsutövare så mycket bättre.</a:t>
            </a:r>
          </a:p>
        </p:txBody>
      </p:sp>
    </p:spTree>
    <p:extLst>
      <p:ext uri="{BB962C8B-B14F-4D97-AF65-F5344CB8AC3E}">
        <p14:creationId xmlns:p14="http://schemas.microsoft.com/office/powerpoint/2010/main" val="365374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3420AB-26DF-479C-9B67-C3408150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Open Sans"/>
              </a:rPr>
              <a:t>Kampanjmaterial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D70A4F-A8C9-42E6-B894-ED04572F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51133" cy="2768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Open Sans"/>
                <a:ea typeface="+mn-lt"/>
                <a:cs typeface="+mn-lt"/>
              </a:rPr>
              <a:t>Filmer </a:t>
            </a:r>
            <a:r>
              <a:rPr lang="en-US" dirty="0" err="1">
                <a:latin typeface="Open Sans"/>
                <a:ea typeface="+mn-lt"/>
                <a:cs typeface="+mn-lt"/>
              </a:rPr>
              <a:t>som</a:t>
            </a:r>
            <a:r>
              <a:rPr lang="en-US" dirty="0">
                <a:latin typeface="Open Sans"/>
                <a:ea typeface="+mn-lt"/>
                <a:cs typeface="+mn-lt"/>
              </a:rPr>
              <a:t> </a:t>
            </a:r>
            <a:r>
              <a:rPr lang="en-US" dirty="0" err="1">
                <a:latin typeface="Open Sans"/>
                <a:ea typeface="+mn-lt"/>
                <a:cs typeface="+mn-lt"/>
              </a:rPr>
              <a:t>projektet</a:t>
            </a:r>
            <a:r>
              <a:rPr lang="en-US" dirty="0">
                <a:latin typeface="Open Sans"/>
                <a:ea typeface="+mn-lt"/>
                <a:cs typeface="+mn-lt"/>
              </a:rPr>
              <a:t> </a:t>
            </a:r>
            <a:r>
              <a:rPr lang="en-US" dirty="0" err="1">
                <a:latin typeface="Open Sans"/>
                <a:ea typeface="+mn-lt"/>
                <a:cs typeface="+mn-lt"/>
              </a:rPr>
              <a:t>tagit</a:t>
            </a:r>
            <a:r>
              <a:rPr lang="en-US" dirty="0">
                <a:latin typeface="Open Sans"/>
                <a:ea typeface="+mn-lt"/>
                <a:cs typeface="+mn-lt"/>
              </a:rPr>
              <a:t> </a:t>
            </a:r>
            <a:r>
              <a:rPr lang="en-US" dirty="0" err="1">
                <a:latin typeface="Open Sans"/>
                <a:ea typeface="+mn-lt"/>
                <a:cs typeface="+mn-lt"/>
              </a:rPr>
              <a:t>fram</a:t>
            </a:r>
            <a:endParaRPr lang="en-US" dirty="0">
              <a:latin typeface="Open Sans"/>
              <a:ea typeface="+mn-lt"/>
              <a:cs typeface="+mn-lt"/>
            </a:endParaRPr>
          </a:p>
          <a:p>
            <a:r>
              <a:rPr lang="en-US" dirty="0" err="1">
                <a:latin typeface="Open Sans"/>
                <a:cs typeface="Calibri"/>
              </a:rPr>
              <a:t>Kampanjbilder</a:t>
            </a:r>
            <a:endParaRPr lang="en-US" dirty="0">
              <a:latin typeface="Open Sans"/>
              <a:cs typeface="Calibri"/>
            </a:endParaRPr>
          </a:p>
          <a:p>
            <a:r>
              <a:rPr lang="en-US" dirty="0" err="1">
                <a:latin typeface="Open Sans"/>
                <a:cs typeface="Calibri"/>
              </a:rPr>
              <a:t>Powerpoints</a:t>
            </a:r>
            <a:endParaRPr lang="en-US" dirty="0">
              <a:latin typeface="Open Sans"/>
              <a:cs typeface="Calibri"/>
            </a:endParaRPr>
          </a:p>
          <a:p>
            <a:r>
              <a:rPr lang="en-US" dirty="0" err="1">
                <a:latin typeface="Open Sans"/>
                <a:cs typeface="Calibri"/>
              </a:rPr>
              <a:t>Logotyper</a:t>
            </a:r>
            <a:endParaRPr lang="en-US" dirty="0">
              <a:latin typeface="Open Sans"/>
              <a:cs typeface="Calibri"/>
            </a:endParaRPr>
          </a:p>
        </p:txBody>
      </p:sp>
      <p:pic>
        <p:nvPicPr>
          <p:cNvPr id="5" name="Bildobjekt 4" descr="En bild som visar text, skärmbild, elektronik, visa&#10;&#10;Automatiskt genererad beskrivning">
            <a:extLst>
              <a:ext uri="{FF2B5EF4-FFF2-40B4-BE49-F238E27FC236}">
                <a16:creationId xmlns:a16="http://schemas.microsoft.com/office/drawing/2014/main" id="{620C57A3-9CFB-44DB-B266-7E3AB84A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0" y="2755546"/>
            <a:ext cx="4153431" cy="2768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FBC2C68-5956-4347-A988-27F2E53FAD13}"/>
              </a:ext>
            </a:extLst>
          </p:cNvPr>
          <p:cNvSpPr txBox="1"/>
          <p:nvPr/>
        </p:nvSpPr>
        <p:spPr>
          <a:xfrm>
            <a:off x="880545" y="5241373"/>
            <a:ext cx="6908787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Kampanjmaterialet finns på 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www.luftenarfri.nu/kampanjmaterial</a:t>
            </a:r>
          </a:p>
        </p:txBody>
      </p:sp>
    </p:spTree>
    <p:extLst>
      <p:ext uri="{BB962C8B-B14F-4D97-AF65-F5344CB8AC3E}">
        <p14:creationId xmlns:p14="http://schemas.microsoft.com/office/powerpoint/2010/main" val="370426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3420AB-26DF-479C-9B67-C3408150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Aktivitetskalendern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D70A4F-A8C9-42E6-B894-ED04572F1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Open Sans"/>
              </a:rPr>
              <a:t>Tusentals aktiviteter publicerade </a:t>
            </a:r>
          </a:p>
          <a:p>
            <a:r>
              <a:rPr lang="sv-SE" dirty="0">
                <a:latin typeface="Open Sans"/>
                <a:cs typeface="Calibri"/>
              </a:rPr>
              <a:t>Aktiviteter kopplas till målen i uppföljning</a:t>
            </a:r>
          </a:p>
          <a:p>
            <a:r>
              <a:rPr lang="sv-SE" dirty="0">
                <a:latin typeface="Open Sans"/>
                <a:cs typeface="Calibri"/>
              </a:rPr>
              <a:t>Stor bredd på aktiviteter</a:t>
            </a:r>
          </a:p>
          <a:p>
            <a:r>
              <a:rPr lang="sv-SE" dirty="0">
                <a:latin typeface="Open Sans"/>
                <a:cs typeface="Calibri"/>
              </a:rPr>
              <a:t>Cirka 2 000 visningar/månad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888279-680D-4DCD-A772-A50FC201B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6647" r="10625" b="32388"/>
          <a:stretch>
            <a:fillRect/>
          </a:stretch>
        </p:blipFill>
        <p:spPr bwMode="auto">
          <a:xfrm>
            <a:off x="7374103" y="3261318"/>
            <a:ext cx="44291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7C68C9D-D476-42EB-AE3F-1214ED71C971}"/>
              </a:ext>
            </a:extLst>
          </p:cNvPr>
          <p:cNvSpPr txBox="1"/>
          <p:nvPr/>
        </p:nvSpPr>
        <p:spPr>
          <a:xfrm>
            <a:off x="880545" y="5241373"/>
            <a:ext cx="6908787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Aktivitetskalendern hittar du på: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www.luftenarfri.nu/alla-avenemang </a:t>
            </a:r>
          </a:p>
        </p:txBody>
      </p:sp>
    </p:spTree>
    <p:extLst>
      <p:ext uri="{BB962C8B-B14F-4D97-AF65-F5344CB8AC3E}">
        <p14:creationId xmlns:p14="http://schemas.microsoft.com/office/powerpoint/2010/main" val="2923683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DEABD2-A6B7-4317-A783-864CCCD1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49" y="365307"/>
            <a:ext cx="10946371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Samverka med Luften är fri</a:t>
            </a:r>
            <a:endParaRPr lang="sv-SE"/>
          </a:p>
        </p:txBody>
      </p:sp>
      <p:sp>
        <p:nvSpPr>
          <p:cNvPr id="84" name="Platshållare för text 2">
            <a:extLst>
              <a:ext uri="{FF2B5EF4-FFF2-40B4-BE49-F238E27FC236}">
                <a16:creationId xmlns:a16="http://schemas.microsoft.com/office/drawing/2014/main" id="{26201339-4B30-487B-812C-9A116AB0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268"/>
            <a:ext cx="10058400" cy="30658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Bidra med aktiviteter i projektets aktivitetskalender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Planera ert arrangemang för att locka nya till er verksamhet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Lägg upp ert arrangemang i aktivitetskalendern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Använd logotyp för Luften är fri i er marknadsföring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Använd #luftenarfri i sociala kanaler 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Återrapportera om aktiviteten via webbenkät</a:t>
            </a:r>
            <a:endParaRPr lang="sv-SE" dirty="0">
              <a:latin typeface="Open Sans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sv-SE" dirty="0"/>
          </a:p>
          <a:p>
            <a:pPr lvl="1">
              <a:buFont typeface="Courier New" panose="020B0604020202020204" pitchFamily="34" charset="0"/>
              <a:buChar char="o"/>
            </a:pPr>
            <a:endParaRPr lang="sv-SE" dirty="0"/>
          </a:p>
          <a:p>
            <a:pPr>
              <a:buFont typeface="Courier New" panose="020B0604020202020204" pitchFamily="34" charset="0"/>
              <a:buChar char="o"/>
            </a:pPr>
            <a:endParaRPr lang="sv-SE" dirty="0"/>
          </a:p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E49045-D44F-4A3B-9AC1-D9D3F67E8345}"/>
              </a:ext>
            </a:extLst>
          </p:cNvPr>
          <p:cNvSpPr txBox="1"/>
          <p:nvPr/>
        </p:nvSpPr>
        <p:spPr>
          <a:xfrm>
            <a:off x="880545" y="5241373"/>
            <a:ext cx="6908787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Mer om att anordna aktiviteter hittar du på: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www.luftenarfri.nu/anordna-aktiviteter </a:t>
            </a:r>
          </a:p>
        </p:txBody>
      </p:sp>
    </p:spTree>
    <p:extLst>
      <p:ext uri="{BB962C8B-B14F-4D97-AF65-F5344CB8AC3E}">
        <p14:creationId xmlns:p14="http://schemas.microsoft.com/office/powerpoint/2010/main" val="2072892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DEABD2-A6B7-4317-A783-864CCCD1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49" y="365307"/>
            <a:ext cx="10946371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Samverka med Luften är fri</a:t>
            </a:r>
            <a:endParaRPr lang="sv-SE"/>
          </a:p>
        </p:txBody>
      </p:sp>
      <p:sp>
        <p:nvSpPr>
          <p:cNvPr id="84" name="Platshållare för text 2">
            <a:extLst>
              <a:ext uri="{FF2B5EF4-FFF2-40B4-BE49-F238E27FC236}">
                <a16:creationId xmlns:a16="http://schemas.microsoft.com/office/drawing/2014/main" id="{26201339-4B30-487B-812C-9A116AB0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268"/>
            <a:ext cx="10058400" cy="3085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Uppmärksamma Friluftslivets år genom era aktiviteter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Märk upp era aktiviteter/kanaler med loggan för Luften är fri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Följ Luften är fri på Facebook och Instagram @luftenarfri.nu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Dela projektets kampanjer via era kanaler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Lyfta information och budskap från projektet i egna inlägg</a:t>
            </a:r>
          </a:p>
          <a:p>
            <a:pPr marL="742950" lvl="3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sv-SE" sz="2000" dirty="0">
                <a:latin typeface="Open Sans"/>
              </a:rPr>
              <a:t>Tagga era inlägg med #luftenarfri eller </a:t>
            </a:r>
            <a:r>
              <a:rPr lang="sv-SE" sz="2000" dirty="0" err="1">
                <a:latin typeface="Open Sans"/>
              </a:rPr>
              <a:t>hashtag</a:t>
            </a:r>
            <a:r>
              <a:rPr lang="sv-SE" sz="2000" dirty="0">
                <a:latin typeface="Open Sans"/>
              </a:rPr>
              <a:t> för våra månadsleveranser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C8E64A0-1825-4172-97C8-2F107C2B2696}"/>
              </a:ext>
            </a:extLst>
          </p:cNvPr>
          <p:cNvSpPr txBox="1"/>
          <p:nvPr/>
        </p:nvSpPr>
        <p:spPr>
          <a:xfrm>
            <a:off x="880545" y="5241373"/>
            <a:ext cx="6908787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Läs mer om samverkan på: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www.luftenarfri.nu/samverkan </a:t>
            </a:r>
          </a:p>
        </p:txBody>
      </p:sp>
    </p:spTree>
    <p:extLst>
      <p:ext uri="{BB962C8B-B14F-4D97-AF65-F5344CB8AC3E}">
        <p14:creationId xmlns:p14="http://schemas.microsoft.com/office/powerpoint/2010/main" val="3758902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E59700D-D8D0-4B77-B085-9923455945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Logotyp</a:t>
            </a:r>
            <a:r>
              <a:rPr lang="sv-SE">
                <a:solidFill>
                  <a:srgbClr val="FF0000"/>
                </a:solidFill>
              </a:rPr>
              <a:t> </a:t>
            </a:r>
            <a:r>
              <a:rPr lang="sv-SE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 </a:t>
            </a:r>
            <a:r>
              <a:rPr lang="sv-SE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hashtags</a:t>
            </a:r>
            <a:endParaRPr lang="sv-SE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objekt 2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00394673-48A8-4794-8021-ABB40EBEF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0509"/>
            <a:ext cx="6273328" cy="124369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F3D8A9B-DA83-449B-A274-2207B632D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04" y="778651"/>
            <a:ext cx="1799471" cy="1824073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A4D6841-6180-42A2-9B7C-CAE7AC39B6B5}"/>
              </a:ext>
            </a:extLst>
          </p:cNvPr>
          <p:cNvSpPr txBox="1"/>
          <p:nvPr/>
        </p:nvSpPr>
        <p:spPr>
          <a:xfrm>
            <a:off x="8299938" y="3728266"/>
            <a:ext cx="35434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#luftenarfri</a:t>
            </a:r>
          </a:p>
          <a:p>
            <a:r>
              <a:rPr lang="sv-SE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#luftenärfri</a:t>
            </a:r>
          </a:p>
          <a:p>
            <a:r>
              <a:rPr lang="sv-SE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#friluftslivetsår2021</a:t>
            </a:r>
          </a:p>
          <a:p>
            <a:endParaRPr lang="sv-SE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v-SE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#månadsleverans</a:t>
            </a: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50FF240-2CF8-4CDD-8AC0-AAF13EB0654D}"/>
              </a:ext>
            </a:extLst>
          </p:cNvPr>
          <p:cNvSpPr txBox="1"/>
          <p:nvPr/>
        </p:nvSpPr>
        <p:spPr>
          <a:xfrm>
            <a:off x="880546" y="5241373"/>
            <a:ext cx="6093372" cy="7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solidFill>
                  <a:srgbClr val="FF0000"/>
                </a:solidFill>
                <a:latin typeface="Open Sans"/>
              </a:rPr>
              <a:t>Logotyp finns för nerladdning</a:t>
            </a:r>
          </a:p>
          <a:p>
            <a:pPr marL="271463" lvl="2" indent="-271463">
              <a:lnSpc>
                <a:spcPct val="120000"/>
              </a:lnSpc>
              <a:buNone/>
            </a:pPr>
            <a:r>
              <a:rPr lang="sv-SE" dirty="0">
                <a:latin typeface="Open Sans"/>
              </a:rPr>
              <a:t>www.luftenarfri.nu/kampanjmaterial</a:t>
            </a:r>
          </a:p>
        </p:txBody>
      </p:sp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FBDA22B4-916C-4E08-890E-9FC74F2A5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57075"/>
            <a:ext cx="6273328" cy="12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29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EA57302-D526-473B-9AFE-8F1B108F1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037" y="2253917"/>
            <a:ext cx="5664708" cy="2350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luftenarfri.nu</a:t>
            </a:r>
          </a:p>
          <a:p>
            <a:pPr marL="0" indent="0">
              <a:buNone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Nyhetsbrev</a:t>
            </a:r>
          </a:p>
          <a:p>
            <a:pPr marL="0" indent="0">
              <a:buNone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Instagram: @luftenarfri.nu</a:t>
            </a:r>
          </a:p>
          <a:p>
            <a:pPr marL="0" indent="0">
              <a:buNone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Facebook.com/luftenarfri.nu</a:t>
            </a:r>
          </a:p>
          <a:p>
            <a:pPr marL="0" indent="0">
              <a:buNone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LinkedIn: linkedin.com/</a:t>
            </a:r>
            <a:r>
              <a:rPr lang="sv-SE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</a:t>
            </a: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/luften-är-fri</a:t>
            </a:r>
          </a:p>
          <a:p>
            <a:pPr marL="457200" lvl="1" indent="0">
              <a:buNone/>
            </a:pPr>
            <a:endParaRPr lang="sv-S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sv-SE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FDE58630-CCDD-4B52-960C-16874F697EC8}"/>
              </a:ext>
            </a:extLst>
          </p:cNvPr>
          <p:cNvCxnSpPr/>
          <p:nvPr/>
        </p:nvCxnSpPr>
        <p:spPr>
          <a:xfrm>
            <a:off x="4300538" y="2100263"/>
            <a:ext cx="0" cy="21574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2C1B0398-33C2-4760-BD0C-8DB462489245}"/>
              </a:ext>
            </a:extLst>
          </p:cNvPr>
          <p:cNvSpPr txBox="1">
            <a:spLocks/>
          </p:cNvSpPr>
          <p:nvPr/>
        </p:nvSpPr>
        <p:spPr>
          <a:xfrm>
            <a:off x="1109663" y="2867819"/>
            <a:ext cx="2654808" cy="622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613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6139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6139"/>
              </a:buClr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613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613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Följ oss på</a:t>
            </a:r>
            <a:endParaRPr lang="sv-SE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Font typeface="Courier New" panose="02070309020205020404" pitchFamily="49" charset="0"/>
              <a:buNone/>
            </a:pPr>
            <a:endParaRPr lang="sv-SE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v-SE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5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21C1C-6EC7-4FCC-B365-EA1DE4344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Syfte med projektet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52FC46-4D25-468D-8198-D14DDCF16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268"/>
            <a:ext cx="8379977" cy="4963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sv-SE">
                <a:latin typeface="Open Sans"/>
              </a:rPr>
              <a:t>Få fler människor att prova friluftsliv ​och långsiktigt fortsätta </a:t>
            </a:r>
          </a:p>
          <a:p>
            <a:pPr>
              <a:lnSpc>
                <a:spcPct val="120000"/>
              </a:lnSpc>
            </a:pPr>
            <a:r>
              <a:rPr lang="sv-SE">
                <a:latin typeface="Open Sans"/>
              </a:rPr>
              <a:t>Öka medvetenheten om friluftslivets värde ​</a:t>
            </a:r>
          </a:p>
          <a:p>
            <a:pPr>
              <a:lnSpc>
                <a:spcPct val="120000"/>
              </a:lnSpc>
            </a:pPr>
            <a:r>
              <a:rPr lang="sv-SE">
                <a:latin typeface="Open Sans"/>
              </a:rPr>
              <a:t>Öka samarbetet mellan friluftslivets aktörer ​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>
              <a:buFont typeface="Courier New" panose="020B0604020202020204" pitchFamily="34" charset="0"/>
              <a:buChar char="o"/>
            </a:pP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08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DEABD2-A6B7-4317-A783-864CCCD1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49" y="365307"/>
            <a:ext cx="10946371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Långsiktiga effektmål</a:t>
            </a:r>
            <a:endParaRPr lang="sv-SE"/>
          </a:p>
        </p:txBody>
      </p:sp>
      <p:sp>
        <p:nvSpPr>
          <p:cNvPr id="84" name="Platshållare för text 2">
            <a:extLst>
              <a:ext uri="{FF2B5EF4-FFF2-40B4-BE49-F238E27FC236}">
                <a16:creationId xmlns:a16="http://schemas.microsoft.com/office/drawing/2014/main" id="{26201339-4B30-487B-812C-9A116AB0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268"/>
            <a:ext cx="10058400" cy="4963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>
                <a:latin typeface="Open Sans"/>
              </a:rPr>
              <a:t>Friluftslivet har en mer framträdande roll i samhällsdebatten. </a:t>
            </a:r>
            <a:endParaRPr lang="en-US" sz="2800">
              <a:latin typeface="Open Sans"/>
            </a:endParaRPr>
          </a:p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>
                <a:latin typeface="Open Sans"/>
              </a:rPr>
              <a:t>Bättre fysisk och psykisk hälsa  </a:t>
            </a:r>
          </a:p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>
                <a:latin typeface="Open Sans"/>
              </a:rPr>
              <a:t>Större förståelse för natur- och kulturvärden  </a:t>
            </a:r>
            <a:endParaRPr lang="sv-SE" sz="2800"/>
          </a:p>
          <a:p>
            <a:pPr marL="271463" lvl="1" indent="-271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800" b="0">
                <a:latin typeface="Open Sans"/>
              </a:rPr>
              <a:t>Högre sysselsättning inom naturturism och friluftsliv</a:t>
            </a:r>
            <a:r>
              <a:rPr lang="sv-SE" sz="2800">
                <a:latin typeface="Open Sans"/>
              </a:rPr>
              <a:t>.</a:t>
            </a:r>
            <a:r>
              <a:rPr lang="sv-SE" sz="2800" b="0">
                <a:latin typeface="Open Sans"/>
              </a:rPr>
              <a:t> </a:t>
            </a:r>
            <a:endParaRPr lang="sv-SE" sz="2800">
              <a:latin typeface="Open Sans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>
              <a:buFont typeface="Courier New" panose="020B0604020202020204" pitchFamily="34" charset="0"/>
              <a:buChar char="o"/>
            </a:pP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57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DEABD2-A6B7-4317-A783-864CCCD1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49" y="365307"/>
            <a:ext cx="10946371" cy="1325563"/>
          </a:xfrm>
        </p:spPr>
        <p:txBody>
          <a:bodyPr/>
          <a:lstStyle/>
          <a:p>
            <a:r>
              <a:rPr lang="sv-SE">
                <a:solidFill>
                  <a:srgbClr val="F0623A"/>
                </a:solidFill>
                <a:latin typeface="Open Sans"/>
              </a:rPr>
              <a:t>Mätbara mål</a:t>
            </a:r>
            <a:endParaRPr lang="sv-SE"/>
          </a:p>
        </p:txBody>
      </p:sp>
      <p:sp>
        <p:nvSpPr>
          <p:cNvPr id="84" name="Platshållare för text 2">
            <a:extLst>
              <a:ext uri="{FF2B5EF4-FFF2-40B4-BE49-F238E27FC236}">
                <a16:creationId xmlns:a16="http://schemas.microsoft.com/office/drawing/2014/main" id="{26201339-4B30-487B-812C-9A116AB0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268"/>
            <a:ext cx="10058400" cy="4963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1463" lvl="1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>
                <a:latin typeface="Open Sans"/>
              </a:rPr>
              <a:t>10 % fler än tidigare har varit ute under 2021</a:t>
            </a:r>
          </a:p>
          <a:p>
            <a:pPr marL="271463" lvl="1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>
                <a:latin typeface="Open Sans"/>
              </a:rPr>
              <a:t>10 % fler publicerade artiklar om friluftsliv i traditionell media 100 000 inlägg i projektets interaktiva/sociala medier</a:t>
            </a:r>
          </a:p>
          <a:p>
            <a:pPr marL="271463" lvl="1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>
                <a:latin typeface="Open Sans"/>
              </a:rPr>
              <a:t>500 kommunala/regionala /nationella tjänstemän och politiker har deltagit någon aktivitet under Friluftslivets år 2021  </a:t>
            </a:r>
            <a:endParaRPr lang="sv-SE" sz="2000"/>
          </a:p>
          <a:p>
            <a:pPr marL="271463" lvl="1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>
                <a:latin typeface="Open Sans"/>
              </a:rPr>
              <a:t>Alla län har mötesplatser för dialog om friluftslivet.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>
              <a:buFont typeface="Courier New" panose="020B0604020202020204" pitchFamily="34" charset="0"/>
              <a:buChar char="o"/>
            </a:pP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20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62654-5F3D-4D48-BE8D-D91FC4ED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Rikstäckande projekt</a:t>
            </a:r>
          </a:p>
        </p:txBody>
      </p:sp>
      <p:pic>
        <p:nvPicPr>
          <p:cNvPr id="5" name="Bildobjekt 5" descr="En bild som visar text, utomhus, kust&#10;&#10;Automatiskt genererad beskrivning">
            <a:extLst>
              <a:ext uri="{FF2B5EF4-FFF2-40B4-BE49-F238E27FC236}">
                <a16:creationId xmlns:a16="http://schemas.microsoft.com/office/drawing/2014/main" id="{7043756A-BDEA-458B-99AA-8E1E8026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18840" r="20863" b="14777"/>
          <a:stretch>
            <a:fillRect/>
          </a:stretch>
        </p:blipFill>
        <p:spPr bwMode="auto">
          <a:xfrm>
            <a:off x="8548037" y="503032"/>
            <a:ext cx="1729154" cy="17183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6" descr="En bild som visar text, person, himmel, utomhus&#10;&#10;Automatiskt genererad beskrivning">
            <a:extLst>
              <a:ext uri="{FF2B5EF4-FFF2-40B4-BE49-F238E27FC236}">
                <a16:creationId xmlns:a16="http://schemas.microsoft.com/office/drawing/2014/main" id="{3715613A-AB2D-4E41-BED1-FE52D4B9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671" y="505014"/>
            <a:ext cx="1006218" cy="871406"/>
          </a:xfrm>
          <a:prstGeom prst="rect">
            <a:avLst/>
          </a:prstGeom>
        </p:spPr>
      </p:pic>
      <p:pic>
        <p:nvPicPr>
          <p:cNvPr id="7" name="Bildobjekt 7">
            <a:extLst>
              <a:ext uri="{FF2B5EF4-FFF2-40B4-BE49-F238E27FC236}">
                <a16:creationId xmlns:a16="http://schemas.microsoft.com/office/drawing/2014/main" id="{38F9D651-03A6-4DB0-B56B-A22CDBF1E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58" y="2381027"/>
            <a:ext cx="3029262" cy="141933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F91774F-11A2-44E1-926C-605D6A2A0274}"/>
              </a:ext>
            </a:extLst>
          </p:cNvPr>
          <p:cNvSpPr txBox="1"/>
          <p:nvPr/>
        </p:nvSpPr>
        <p:spPr>
          <a:xfrm>
            <a:off x="10576478" y="1401143"/>
            <a:ext cx="9759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Open Sans"/>
              </a:rPr>
              <a:t>#</a:t>
            </a:r>
            <a:endParaRPr lang="sv-SE" sz="6000" dirty="0">
              <a:solidFill>
                <a:srgbClr val="FF0000"/>
              </a:solidFill>
              <a:latin typeface="Open Sans"/>
            </a:endParaRPr>
          </a:p>
        </p:txBody>
      </p:sp>
      <p:pic>
        <p:nvPicPr>
          <p:cNvPr id="16" name="Bildobjekt 15" descr="En bild som visar text, skärmbild, elektronik, visa&#10;&#10;Automatiskt genererad beskrivning">
            <a:extLst>
              <a:ext uri="{FF2B5EF4-FFF2-40B4-BE49-F238E27FC236}">
                <a16:creationId xmlns:a16="http://schemas.microsoft.com/office/drawing/2014/main" id="{8F4A4E2D-A21F-460A-AD0F-3DFD1B317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58" y="3960028"/>
            <a:ext cx="2990962" cy="1993975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D7805F32-0C1E-4D95-B770-2A3C747535A0}"/>
              </a:ext>
            </a:extLst>
          </p:cNvPr>
          <p:cNvSpPr/>
          <p:nvPr/>
        </p:nvSpPr>
        <p:spPr>
          <a:xfrm>
            <a:off x="838200" y="1690687"/>
            <a:ext cx="7285383" cy="390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Över 150 aktörer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72 projekt med finansiering från Svenskt Friluftsliv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Aktiviteter &amp; kunskapshöjande insatser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Skapar mötesplatser och dialog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latin typeface="Open Sans"/>
              </a:rPr>
              <a:t>Driver gemensamma sakfrågor</a:t>
            </a:r>
            <a:endParaRPr lang="sv-SE" sz="24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705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DEABD2-A6B7-4317-A783-864CCCD1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249" y="365307"/>
            <a:ext cx="10946371" cy="1325563"/>
          </a:xfrm>
        </p:spPr>
        <p:txBody>
          <a:bodyPr/>
          <a:lstStyle/>
          <a:p>
            <a:r>
              <a:rPr lang="sv-SE">
                <a:solidFill>
                  <a:srgbClr val="FF0000"/>
                </a:solidFill>
                <a:latin typeface="Open Sans"/>
              </a:rPr>
              <a:t>Månadsteman</a:t>
            </a:r>
            <a:endParaRPr lang="sv-SE">
              <a:solidFill>
                <a:srgbClr val="FF0000"/>
              </a:solidFill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F2180356-84CD-45C9-9186-3545AE76E229}"/>
              </a:ext>
            </a:extLst>
          </p:cNvPr>
          <p:cNvSpPr/>
          <p:nvPr/>
        </p:nvSpPr>
        <p:spPr>
          <a:xfrm>
            <a:off x="932738" y="1648686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7CEDD9A3-0FC9-4065-8A99-ABF19185F43E}"/>
              </a:ext>
            </a:extLst>
          </p:cNvPr>
          <p:cNvSpPr/>
          <p:nvPr/>
        </p:nvSpPr>
        <p:spPr>
          <a:xfrm>
            <a:off x="2466898" y="1643245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ACDD9304-9E8A-40E0-B918-275067149BF2}"/>
              </a:ext>
            </a:extLst>
          </p:cNvPr>
          <p:cNvSpPr/>
          <p:nvPr/>
        </p:nvSpPr>
        <p:spPr>
          <a:xfrm>
            <a:off x="4025442" y="1643245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4AFC34ED-0294-47C6-9072-55CFEFE6E82B}"/>
              </a:ext>
            </a:extLst>
          </p:cNvPr>
          <p:cNvSpPr/>
          <p:nvPr/>
        </p:nvSpPr>
        <p:spPr>
          <a:xfrm>
            <a:off x="5587354" y="1643245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B31A26D6-8E32-412C-AD4C-8EE6D87D2E18}"/>
              </a:ext>
            </a:extLst>
          </p:cNvPr>
          <p:cNvSpPr/>
          <p:nvPr/>
        </p:nvSpPr>
        <p:spPr>
          <a:xfrm>
            <a:off x="7145482" y="1633273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F9772B82-A651-4A6D-903D-ED8CD1E4B2D4}"/>
              </a:ext>
            </a:extLst>
          </p:cNvPr>
          <p:cNvSpPr/>
          <p:nvPr/>
        </p:nvSpPr>
        <p:spPr>
          <a:xfrm>
            <a:off x="8703610" y="1661981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E4FBF136-63A0-4155-918D-29AB0BD0480A}"/>
              </a:ext>
            </a:extLst>
          </p:cNvPr>
          <p:cNvSpPr/>
          <p:nvPr/>
        </p:nvSpPr>
        <p:spPr>
          <a:xfrm>
            <a:off x="932738" y="4127153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3DC98389-41F3-41FF-801C-DE3237658EA9}"/>
              </a:ext>
            </a:extLst>
          </p:cNvPr>
          <p:cNvSpPr/>
          <p:nvPr/>
        </p:nvSpPr>
        <p:spPr>
          <a:xfrm>
            <a:off x="2466898" y="4121712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5A263D12-F098-4FCC-B2D4-EBD33711BC26}"/>
              </a:ext>
            </a:extLst>
          </p:cNvPr>
          <p:cNvSpPr/>
          <p:nvPr/>
        </p:nvSpPr>
        <p:spPr>
          <a:xfrm>
            <a:off x="4025442" y="4121712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AFC8EE38-F523-4911-8FFB-8614E2390475}"/>
              </a:ext>
            </a:extLst>
          </p:cNvPr>
          <p:cNvSpPr/>
          <p:nvPr/>
        </p:nvSpPr>
        <p:spPr>
          <a:xfrm>
            <a:off x="5587354" y="4121712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33FB2E75-47D7-43F8-8C16-29E7DD967569}"/>
              </a:ext>
            </a:extLst>
          </p:cNvPr>
          <p:cNvSpPr/>
          <p:nvPr/>
        </p:nvSpPr>
        <p:spPr>
          <a:xfrm>
            <a:off x="7145482" y="4111740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A73EB863-E272-4520-B4BB-4C15100DF89B}"/>
              </a:ext>
            </a:extLst>
          </p:cNvPr>
          <p:cNvSpPr/>
          <p:nvPr/>
        </p:nvSpPr>
        <p:spPr>
          <a:xfrm>
            <a:off x="8703610" y="4140448"/>
            <a:ext cx="1126290" cy="1113166"/>
          </a:xfrm>
          <a:prstGeom prst="ellipse">
            <a:avLst/>
          </a:prstGeom>
          <a:solidFill>
            <a:srgbClr val="4679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solidFill>
                  <a:srgbClr val="F7E1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</a:t>
            </a:r>
            <a:endParaRPr lang="sv-SE" b="1">
              <a:solidFill>
                <a:srgbClr val="F7E1D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3A68A82F-29B2-4933-ACED-2921877A7F01}"/>
              </a:ext>
            </a:extLst>
          </p:cNvPr>
          <p:cNvSpPr txBox="1"/>
          <p:nvPr/>
        </p:nvSpPr>
        <p:spPr>
          <a:xfrm>
            <a:off x="759283" y="29544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Invigning</a:t>
            </a:r>
          </a:p>
        </p:txBody>
      </p:sp>
      <p:sp>
        <p:nvSpPr>
          <p:cNvPr id="63" name="textruta 62">
            <a:extLst>
              <a:ext uri="{FF2B5EF4-FFF2-40B4-BE49-F238E27FC236}">
                <a16:creationId xmlns:a16="http://schemas.microsoft.com/office/drawing/2014/main" id="{9B385048-5DB9-4181-A804-657A0311CA36}"/>
              </a:ext>
            </a:extLst>
          </p:cNvPr>
          <p:cNvSpPr txBox="1"/>
          <p:nvPr/>
        </p:nvSpPr>
        <p:spPr>
          <a:xfrm>
            <a:off x="2293443" y="29544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Inspiratör</a:t>
            </a:r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B41B1A45-ECDE-47C7-B571-5746736EBDBE}"/>
              </a:ext>
            </a:extLst>
          </p:cNvPr>
          <p:cNvSpPr txBox="1"/>
          <p:nvPr/>
        </p:nvSpPr>
        <p:spPr>
          <a:xfrm>
            <a:off x="3849155" y="2954409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Frilufts-kompis</a:t>
            </a: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FB21DD71-3445-4E9B-879F-0BA52E2FAB70}"/>
              </a:ext>
            </a:extLst>
          </p:cNvPr>
          <p:cNvSpPr txBox="1"/>
          <p:nvPr/>
        </p:nvSpPr>
        <p:spPr>
          <a:xfrm>
            <a:off x="5338081" y="2954409"/>
            <a:ext cx="162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Hela Sveriges friluftsdag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0AD6D675-DCD6-40E2-B38F-5D9D1EBA4BD3}"/>
              </a:ext>
            </a:extLst>
          </p:cNvPr>
          <p:cNvSpPr txBox="1"/>
          <p:nvPr/>
        </p:nvSpPr>
        <p:spPr>
          <a:xfrm>
            <a:off x="6841837" y="2978497"/>
            <a:ext cx="173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Friluftsliv i skyddad natur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0C16EB15-1306-42CF-AF4B-40C04543CF6E}"/>
              </a:ext>
            </a:extLst>
          </p:cNvPr>
          <p:cNvSpPr txBox="1"/>
          <p:nvPr/>
        </p:nvSpPr>
        <p:spPr>
          <a:xfrm>
            <a:off x="8530155" y="2968505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Äta ute</a:t>
            </a:r>
          </a:p>
        </p:txBody>
      </p:sp>
      <p:sp>
        <p:nvSpPr>
          <p:cNvPr id="73" name="textruta 72">
            <a:extLst>
              <a:ext uri="{FF2B5EF4-FFF2-40B4-BE49-F238E27FC236}">
                <a16:creationId xmlns:a16="http://schemas.microsoft.com/office/drawing/2014/main" id="{CBB1EC4C-D108-4EB9-8B01-C71E225E3B57}"/>
              </a:ext>
            </a:extLst>
          </p:cNvPr>
          <p:cNvSpPr txBox="1"/>
          <p:nvPr/>
        </p:nvSpPr>
        <p:spPr>
          <a:xfrm>
            <a:off x="757358" y="5461564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Sova ute</a:t>
            </a:r>
          </a:p>
        </p:txBody>
      </p:sp>
      <p:sp>
        <p:nvSpPr>
          <p:cNvPr id="75" name="textruta 74">
            <a:extLst>
              <a:ext uri="{FF2B5EF4-FFF2-40B4-BE49-F238E27FC236}">
                <a16:creationId xmlns:a16="http://schemas.microsoft.com/office/drawing/2014/main" id="{45946126-157D-4F23-A5E2-C5C027355315}"/>
              </a:ext>
            </a:extLst>
          </p:cNvPr>
          <p:cNvSpPr txBox="1"/>
          <p:nvPr/>
        </p:nvSpPr>
        <p:spPr>
          <a:xfrm>
            <a:off x="2291518" y="5456123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Jag har aldrig…</a:t>
            </a:r>
          </a:p>
        </p:txBody>
      </p:sp>
      <p:sp>
        <p:nvSpPr>
          <p:cNvPr id="77" name="textruta 76">
            <a:extLst>
              <a:ext uri="{FF2B5EF4-FFF2-40B4-BE49-F238E27FC236}">
                <a16:creationId xmlns:a16="http://schemas.microsoft.com/office/drawing/2014/main" id="{5C1A18B4-BF76-4339-B848-3DAB5E0CCA9E}"/>
              </a:ext>
            </a:extLst>
          </p:cNvPr>
          <p:cNvSpPr txBox="1"/>
          <p:nvPr/>
        </p:nvSpPr>
        <p:spPr>
          <a:xfrm>
            <a:off x="3863968" y="5456122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Gilla friluftslivet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56E5C2EF-1870-4484-9252-4B5C54C5E357}"/>
              </a:ext>
            </a:extLst>
          </p:cNvPr>
          <p:cNvSpPr txBox="1"/>
          <p:nvPr/>
        </p:nvSpPr>
        <p:spPr>
          <a:xfrm>
            <a:off x="5385255" y="5461564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Lära ute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77158331-1436-4886-921A-C659393C17BE}"/>
              </a:ext>
            </a:extLst>
          </p:cNvPr>
          <p:cNvSpPr txBox="1"/>
          <p:nvPr/>
        </p:nvSpPr>
        <p:spPr>
          <a:xfrm>
            <a:off x="6971611" y="5456123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Må bra ute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2C042BF6-C6C5-41AA-B299-B71A2CAEFD0D}"/>
              </a:ext>
            </a:extLst>
          </p:cNvPr>
          <p:cNvSpPr txBox="1"/>
          <p:nvPr/>
        </p:nvSpPr>
        <p:spPr>
          <a:xfrm>
            <a:off x="8530155" y="5456123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Dialog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0314043D-BA83-47A9-948D-8CD5FC1B788E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www.luftenarfri.nu/manadsteman</a:t>
            </a:r>
            <a:endParaRPr lang="sv-SE" sz="160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0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FC3608B1-D098-4428-B855-7076513A0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5" t="938" r="17606" b="23553"/>
          <a:stretch/>
        </p:blipFill>
        <p:spPr>
          <a:xfrm>
            <a:off x="8149414" y="2080600"/>
            <a:ext cx="1630800" cy="1630800"/>
          </a:xfrm>
          <a:prstGeom prst="flowChartConnector">
            <a:avLst/>
          </a:prstGeom>
          <a:ln w="9525" cap="rnd">
            <a:solidFill>
              <a:srgbClr val="46798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84BA8C1-9A0C-4DE0-B0CA-3AE43533F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r="9424"/>
          <a:stretch/>
        </p:blipFill>
        <p:spPr>
          <a:xfrm>
            <a:off x="4918621" y="2080600"/>
            <a:ext cx="1630800" cy="1630800"/>
          </a:xfrm>
          <a:prstGeom prst="flowChartConnector">
            <a:avLst/>
          </a:prstGeom>
          <a:ln w="9525" cap="rnd">
            <a:solidFill>
              <a:srgbClr val="46798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95CFCB5-1607-41C3-8E99-489D1A4D4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2596" r="23744" b="-2596"/>
          <a:stretch/>
        </p:blipFill>
        <p:spPr>
          <a:xfrm>
            <a:off x="1596388" y="2080600"/>
            <a:ext cx="1630800" cy="1630800"/>
          </a:xfrm>
          <a:prstGeom prst="flowChartConnector">
            <a:avLst/>
          </a:prstGeom>
          <a:solidFill>
            <a:srgbClr val="234582"/>
          </a:solidFill>
          <a:ln w="9525" cap="rnd">
            <a:solidFill>
              <a:srgbClr val="46798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Målgrupper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904CB2C-A5FC-40C5-BE8C-8859BC64490F}"/>
              </a:ext>
            </a:extLst>
          </p:cNvPr>
          <p:cNvSpPr/>
          <p:nvPr/>
        </p:nvSpPr>
        <p:spPr>
          <a:xfrm>
            <a:off x="4824324" y="3968588"/>
            <a:ext cx="1819394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Skolbarn år 4-6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5B6D431-1D38-4D8D-8DF6-91D45025C25D}"/>
              </a:ext>
            </a:extLst>
          </p:cNvPr>
          <p:cNvSpPr/>
          <p:nvPr/>
        </p:nvSpPr>
        <p:spPr>
          <a:xfrm>
            <a:off x="8149413" y="3968588"/>
            <a:ext cx="1961237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Beslutsfattare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B38EA13-930E-4E92-B7DC-579D3284F379}"/>
              </a:ext>
            </a:extLst>
          </p:cNvPr>
          <p:cNvSpPr/>
          <p:nvPr/>
        </p:nvSpPr>
        <p:spPr>
          <a:xfrm>
            <a:off x="1299948" y="3968588"/>
            <a:ext cx="2223680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Open Sans"/>
              </a:rPr>
              <a:t>Utländsk bakgrund</a:t>
            </a:r>
          </a:p>
        </p:txBody>
      </p:sp>
    </p:spTree>
    <p:extLst>
      <p:ext uri="{BB962C8B-B14F-4D97-AF65-F5344CB8AC3E}">
        <p14:creationId xmlns:p14="http://schemas.microsoft.com/office/powerpoint/2010/main" val="292827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15AEF2C-5215-4970-9BBC-D6BB025D6D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F0623A"/>
                </a:solidFill>
                <a:latin typeface="Open Sans"/>
              </a:rPr>
              <a:t>Målgrupp</a:t>
            </a:r>
            <a:r>
              <a:rPr lang="sv-SE">
                <a:solidFill>
                  <a:srgbClr val="35AA3A"/>
                </a:solidFill>
                <a:latin typeface="Georgia" panose="02040502050405020303" pitchFamily="18" charset="0"/>
              </a:rPr>
              <a:t> </a:t>
            </a:r>
            <a:r>
              <a:rPr lang="sv-SE">
                <a:solidFill>
                  <a:srgbClr val="F0623A"/>
                </a:solidFill>
                <a:latin typeface="Open Sans"/>
              </a:rPr>
              <a:t>– utländsk bakgrund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883846-850D-46FC-B574-3B4E35872383}"/>
              </a:ext>
            </a:extLst>
          </p:cNvPr>
          <p:cNvSpPr/>
          <p:nvPr/>
        </p:nvSpPr>
        <p:spPr>
          <a:xfrm>
            <a:off x="838200" y="1690687"/>
            <a:ext cx="8401050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Spenderar mindre tid i naturen än svenskfödda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Uppskattar mer sociala och mindre fysiskt krävande friluftsaktiviteter med familjen eller vänner</a:t>
            </a:r>
          </a:p>
          <a:p>
            <a:pPr marL="271463" indent="-271463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Open Sans"/>
              </a:rPr>
              <a:t>Tidsbrist och rädsla för hot hindrar.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FC9E0EF-3142-44CA-BFDF-E4A0E4DA8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0035" r="40693" b="-10"/>
          <a:stretch/>
        </p:blipFill>
        <p:spPr>
          <a:xfrm>
            <a:off x="9239250" y="1496791"/>
            <a:ext cx="234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27D486A-795F-4BD2-B32F-FC6C7ED88AF5}"/>
              </a:ext>
            </a:extLst>
          </p:cNvPr>
          <p:cNvSpPr txBox="1"/>
          <p:nvPr/>
        </p:nvSpPr>
        <p:spPr>
          <a:xfrm>
            <a:off x="5353050" y="5533625"/>
            <a:ext cx="6591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sz="16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Källa: </a:t>
            </a:r>
            <a:r>
              <a:rPr lang="sv-SE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Ovana friluftsutövare, Gullers 2020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37B747A-525B-462B-A8C3-CA6EAD11F9C6}"/>
              </a:ext>
            </a:extLst>
          </p:cNvPr>
          <p:cNvSpPr txBox="1"/>
          <p:nvPr/>
        </p:nvSpPr>
        <p:spPr>
          <a:xfrm>
            <a:off x="838200" y="6347178"/>
            <a:ext cx="759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 info på </a:t>
            </a:r>
            <a:r>
              <a:rPr lang="sv-SE" sz="2000" dirty="0">
                <a:solidFill>
                  <a:srgbClr val="4679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www.luftenarfri.nu/malgrupp</a:t>
            </a:r>
            <a:endParaRPr lang="sv-SE" sz="1600" dirty="0">
              <a:solidFill>
                <a:srgbClr val="4679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63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C307EC742E8740A7A70947AB7305EC" ma:contentTypeVersion="9" ma:contentTypeDescription="Skapa ett nytt dokument." ma:contentTypeScope="" ma:versionID="ee498bb10b93bede7c9a496f425c7143">
  <xsd:schema xmlns:xsd="http://www.w3.org/2001/XMLSchema" xmlns:xs="http://www.w3.org/2001/XMLSchema" xmlns:p="http://schemas.microsoft.com/office/2006/metadata/properties" xmlns:ns2="695e5afb-c5d7-4b72-bb7a-5dcf70120165" targetNamespace="http://schemas.microsoft.com/office/2006/metadata/properties" ma:root="true" ma:fieldsID="2bc391c22db859a3e23b2aab651b6875" ns2:_="">
    <xsd:import namespace="695e5afb-c5d7-4b72-bb7a-5dcf70120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e5afb-c5d7-4b72-bb7a-5dcf701201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25B2AB-8B3D-46EF-B7D2-0ADACC14C0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CC5EDD-6C66-42AE-BE01-62675FFA17D5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95e5afb-c5d7-4b72-bb7a-5dcf7012016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F2A83B-FF34-477C-A737-F32769E51F0A}">
  <ds:schemaRefs>
    <ds:schemaRef ds:uri="695e5afb-c5d7-4b72-bb7a-5dcf701201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1553</Words>
  <Application>Microsoft Office PowerPoint</Application>
  <PresentationFormat>Bredbild</PresentationFormat>
  <Paragraphs>277</Paragraphs>
  <Slides>28</Slides>
  <Notes>17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Georgia</vt:lpstr>
      <vt:lpstr>Open Sans</vt:lpstr>
      <vt:lpstr>Office Theme</vt:lpstr>
      <vt:lpstr>PowerPoint-presentation</vt:lpstr>
      <vt:lpstr>Luften är fri – Friluftslivets år 2021</vt:lpstr>
      <vt:lpstr>Syfte med projektet</vt:lpstr>
      <vt:lpstr>Långsiktiga effektmål</vt:lpstr>
      <vt:lpstr>Mätbara mål</vt:lpstr>
      <vt:lpstr>Rikstäckande projekt</vt:lpstr>
      <vt:lpstr>Månadsteman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Friluftslivets goda effekter</vt:lpstr>
      <vt:lpstr>Friluftslivets goda effekter</vt:lpstr>
      <vt:lpstr>Friluftslivets goda effekter</vt:lpstr>
      <vt:lpstr>Ansökningar till Friluftslivets år 2021</vt:lpstr>
      <vt:lpstr>Hur kan Luften är fri bidra?</vt:lpstr>
      <vt:lpstr>Hur kan Luften är fri bidra?</vt:lpstr>
      <vt:lpstr>Webbinarier</vt:lpstr>
      <vt:lpstr>Appen Luften är fri</vt:lpstr>
      <vt:lpstr>Kampanjmaterial</vt:lpstr>
      <vt:lpstr>Aktivitetskalendern </vt:lpstr>
      <vt:lpstr>Samverka med Luften är fri</vt:lpstr>
      <vt:lpstr>Samverka med Luften är fri</vt:lpstr>
      <vt:lpstr>Logotyp och hashtags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Sanna  Ameln</dc:creator>
  <cp:lastModifiedBy>Sanna  Ameln</cp:lastModifiedBy>
  <cp:revision>7</cp:revision>
  <dcterms:created xsi:type="dcterms:W3CDTF">2020-09-14T08:22:26Z</dcterms:created>
  <dcterms:modified xsi:type="dcterms:W3CDTF">2021-04-22T10:09:05Z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0x01010084C307EC742E8740A7A70947AB7305EC</vt:lpwstr>
  </property>
</Properties>
</file>